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6"/>
  </p:notesMasterIdLst>
  <p:handoutMasterIdLst>
    <p:handoutMasterId r:id="rId27"/>
  </p:handoutMasterIdLst>
  <p:sldIdLst>
    <p:sldId id="264" r:id="rId3"/>
    <p:sldId id="282" r:id="rId4"/>
    <p:sldId id="266" r:id="rId5"/>
    <p:sldId id="267" r:id="rId6"/>
    <p:sldId id="276" r:id="rId7"/>
    <p:sldId id="290" r:id="rId8"/>
    <p:sldId id="268" r:id="rId9"/>
    <p:sldId id="277" r:id="rId10"/>
    <p:sldId id="269" r:id="rId11"/>
    <p:sldId id="278" r:id="rId12"/>
    <p:sldId id="270" r:id="rId13"/>
    <p:sldId id="279" r:id="rId14"/>
    <p:sldId id="271" r:id="rId15"/>
    <p:sldId id="280" r:id="rId16"/>
    <p:sldId id="272" r:id="rId17"/>
    <p:sldId id="289" r:id="rId18"/>
    <p:sldId id="291" r:id="rId19"/>
    <p:sldId id="273" r:id="rId20"/>
    <p:sldId id="284" r:id="rId21"/>
    <p:sldId id="283" r:id="rId22"/>
    <p:sldId id="286" r:id="rId23"/>
    <p:sldId id="287" r:id="rId24"/>
    <p:sldId id="288" r:id="rId25"/>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F0E27"/>
    <a:srgbClr val="D9B5BB"/>
    <a:srgbClr val="8B3A2E"/>
    <a:srgbClr val="91AF93"/>
    <a:srgbClr val="006E97"/>
    <a:srgbClr val="1C2327"/>
    <a:srgbClr val="B97B44"/>
    <a:srgbClr val="000000"/>
    <a:srgbClr val="D6A951"/>
    <a:srgbClr val="EC9C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11" autoAdjust="0"/>
    <p:restoredTop sz="66824" autoAdjust="0"/>
  </p:normalViewPr>
  <p:slideViewPr>
    <p:cSldViewPr>
      <p:cViewPr varScale="1">
        <p:scale>
          <a:sx n="96" d="100"/>
          <a:sy n="96" d="100"/>
        </p:scale>
        <p:origin x="3448" y="192"/>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8/10/relationships/authors" Targe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bar, Malena" userId="9230a1f3-c5c2-40c2-b18e-6efb2e99c739" providerId="ADAL" clId="{51A41E0A-7C73-5A3A-AF27-64F1971112DD}"/>
    <pc:docChg chg="custSel modSld">
      <pc:chgData name="Tobar, Malena" userId="9230a1f3-c5c2-40c2-b18e-6efb2e99c739" providerId="ADAL" clId="{51A41E0A-7C73-5A3A-AF27-64F1971112DD}" dt="2025-09-12T01:23:23.868" v="0" actId="478"/>
      <pc:docMkLst>
        <pc:docMk/>
      </pc:docMkLst>
      <pc:sldChg chg="delSp mod">
        <pc:chgData name="Tobar, Malena" userId="9230a1f3-c5c2-40c2-b18e-6efb2e99c739" providerId="ADAL" clId="{51A41E0A-7C73-5A3A-AF27-64F1971112DD}" dt="2025-09-12T01:23:23.868" v="0" actId="478"/>
        <pc:sldMkLst>
          <pc:docMk/>
          <pc:sldMk cId="4250189459" sldId="266"/>
        </pc:sldMkLst>
        <pc:spChg chg="del">
          <ac:chgData name="Tobar, Malena" userId="9230a1f3-c5c2-40c2-b18e-6efb2e99c739" providerId="ADAL" clId="{51A41E0A-7C73-5A3A-AF27-64F1971112DD}" dt="2025-09-12T01:23:23.868" v="0" actId="478"/>
          <ac:spMkLst>
            <pc:docMk/>
            <pc:sldMk cId="4250189459" sldId="266"/>
            <ac:spMk id="2" creationId="{17CEBE55-9D7B-29C1-4EAF-3D818B8B8F1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10/6/25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10/6/25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a:t>
            </a:r>
          </a:p>
          <a:p>
            <a:endParaRPr lang="es-ES_tradnl" sz="1200" b="1" kern="1200" noProof="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Continuamos nuestro estudio del Evangelio de Juan examinando más de cerca las afirmaciones «Yo soy» de Jesús. Es importante recordar que Juan tuvo muchos años para reflexionar sobre todo lo que había visto y oído como testigo ocular del ministerio de Jesús. Podemos aprender mucho si observamos qué temas y acontecimientos eligió incluir en su Evangelio.</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inicial—La grata y antigua historia</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Hay un himno clásico que afirma: «Grato es decir la historia, que antigua, sin vejez, parece al repetirla más dulce cada vez». ¿Qué tan antigua es para usted la historia de Jesús? ¿Es una que ha escuchado desde sus primeros recuerdos? ¿O la escuchó hace relativamente poco?</a:t>
            </a:r>
            <a:endParaRPr lang="es-ES_tradnl" sz="1200" kern="1200" dirty="0">
              <a:solidFill>
                <a:schemeClr val="tx1"/>
              </a:solidFill>
              <a:effectLst/>
              <a:latin typeface="+mn-lt"/>
              <a:ea typeface="+mn-ea"/>
              <a:cs typeface="+mn-cs"/>
            </a:endParaRPr>
          </a:p>
          <a:p>
            <a:endParaRPr lang="es-ES_tradnl"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Para cuando Juan escribió su Evangelio alrededor de 70–90 d.C., los evangelios escritos por Mateo, Marcos y Lucas probablemente ya estaban en circulación. Eso significa que Juan probablemente estaba contando la historia de Jesús de una manera nueva. Al hacerlo, nos brinda un retrato sorprendente de Jesús, identificándolo como el gran «Yo soy».</a:t>
            </a: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dirty="0">
                <a:solidFill>
                  <a:schemeClr val="tx1"/>
                </a:solidFill>
                <a:effectLst/>
                <a:latin typeface="+mn-lt"/>
                <a:ea typeface="+mn-ea"/>
                <a:cs typeface="+mn-cs"/>
              </a:rPr>
              <a:t>Algún tiempo después de identificarse como el Pan de Vida (Juan 6:35), Jesús partió de Galilea y viajó a Jerusalén a la Fiesta de los Tabernáculos. Según Levítico 23:33–43, esta era una celebración posterior a la cosecha durante la cual la gente hacía y vivía en refugios temporales para conmemorar la presencia y provisión de Dios durante el Éxodo de Egipto. Mientras estaba en Jerusalén, Jesús invitó a todos los que tenían sed a encontrar en Él la fuente de agua viva (Juan 7:37–39) y reveló en su segunda gran afirmación «Yo soy» que Él era «la luz del mundo» (8:12). Al hacerlo, había ilustrado poderosamente el verdadero significado de dos ceremonias prominentes de la fiesta, que incluían el derramamiento de agua y lámparas que se encendían. Sus actividades y palabras provocaron diversas respuestas. Esta lección cubre algunas de las consecuencias.</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Juan 8:48–53</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48 </a:t>
            </a:r>
            <a:r>
              <a:rPr lang="es-ES_tradnl" sz="1200" b="0" i="0" u="none" strike="noStrike" kern="1200" noProof="0" dirty="0">
                <a:solidFill>
                  <a:schemeClr val="tx1"/>
                </a:solidFill>
                <a:effectLst/>
                <a:latin typeface="+mn-lt"/>
                <a:ea typeface="+mn-ea"/>
                <a:cs typeface="+mn-cs"/>
              </a:rPr>
              <a:t>Respondieron entonces los judíos, y le dijeron: ¿No decimos bien nosotros, que tú eres samaritano, y que tienes demonio? </a:t>
            </a:r>
            <a:r>
              <a:rPr lang="es-ES_tradnl" sz="1200" b="1" i="0" u="none" strike="noStrike" kern="1200" baseline="30000" noProof="0" dirty="0">
                <a:solidFill>
                  <a:schemeClr val="tx1"/>
                </a:solidFill>
                <a:effectLst/>
                <a:latin typeface="+mn-lt"/>
                <a:ea typeface="+mn-ea"/>
                <a:cs typeface="+mn-cs"/>
              </a:rPr>
              <a:t>49 </a:t>
            </a:r>
            <a:r>
              <a:rPr lang="es-ES_tradnl" sz="1200" b="0" i="0" u="none" strike="noStrike" kern="1200" noProof="0" dirty="0">
                <a:solidFill>
                  <a:schemeClr val="tx1"/>
                </a:solidFill>
                <a:effectLst/>
                <a:latin typeface="+mn-lt"/>
                <a:ea typeface="+mn-ea"/>
                <a:cs typeface="+mn-cs"/>
              </a:rPr>
              <a:t>Respondió Jesús: Yo no tengo demonio, antes honro a mi Padre; y vosotros me deshonráis. </a:t>
            </a:r>
            <a:r>
              <a:rPr lang="es-ES_tradnl" sz="1200" b="1" i="0" u="none" strike="noStrike" kern="1200" baseline="30000" noProof="0" dirty="0">
                <a:solidFill>
                  <a:schemeClr val="tx1"/>
                </a:solidFill>
                <a:effectLst/>
                <a:latin typeface="+mn-lt"/>
                <a:ea typeface="+mn-ea"/>
                <a:cs typeface="+mn-cs"/>
              </a:rPr>
              <a:t>50 </a:t>
            </a:r>
            <a:r>
              <a:rPr lang="es-ES_tradnl" sz="1200" b="0" i="0" u="none" strike="noStrike" kern="1200" noProof="0" dirty="0">
                <a:solidFill>
                  <a:schemeClr val="tx1"/>
                </a:solidFill>
                <a:effectLst/>
                <a:latin typeface="+mn-lt"/>
                <a:ea typeface="+mn-ea"/>
                <a:cs typeface="+mn-cs"/>
              </a:rPr>
              <a:t>Pero yo no busco mi gloria; hay quien la busca, y juzga. </a:t>
            </a:r>
            <a:r>
              <a:rPr lang="es-ES_tradnl" sz="1200" b="1" i="0" u="none" strike="noStrike" kern="1200" baseline="30000" noProof="0" dirty="0">
                <a:solidFill>
                  <a:schemeClr val="tx1"/>
                </a:solidFill>
                <a:effectLst/>
                <a:latin typeface="+mn-lt"/>
                <a:ea typeface="+mn-ea"/>
                <a:cs typeface="+mn-cs"/>
              </a:rPr>
              <a:t>51 </a:t>
            </a:r>
            <a:r>
              <a:rPr lang="es-ES_tradnl" sz="1200" b="0" i="0" u="none" strike="noStrike" kern="1200" noProof="0" dirty="0">
                <a:solidFill>
                  <a:schemeClr val="tx1"/>
                </a:solidFill>
                <a:effectLst/>
                <a:latin typeface="+mn-lt"/>
                <a:ea typeface="+mn-ea"/>
                <a:cs typeface="+mn-cs"/>
              </a:rPr>
              <a:t>De cierto, de cierto os digo, que el que guarda mi palabra, nunca verá muerte. </a:t>
            </a:r>
            <a:r>
              <a:rPr lang="es-ES_tradnl" sz="1200" b="1" i="0" u="none" strike="noStrike" kern="1200" baseline="30000" noProof="0" dirty="0">
                <a:solidFill>
                  <a:schemeClr val="tx1"/>
                </a:solidFill>
                <a:effectLst/>
                <a:latin typeface="+mn-lt"/>
                <a:ea typeface="+mn-ea"/>
                <a:cs typeface="+mn-cs"/>
              </a:rPr>
              <a:t>52 </a:t>
            </a:r>
            <a:r>
              <a:rPr lang="es-ES_tradnl" sz="1200" b="0" i="0" u="none" strike="noStrike" kern="1200" noProof="0" dirty="0">
                <a:solidFill>
                  <a:schemeClr val="tx1"/>
                </a:solidFill>
                <a:effectLst/>
                <a:latin typeface="+mn-lt"/>
                <a:ea typeface="+mn-ea"/>
                <a:cs typeface="+mn-cs"/>
              </a:rPr>
              <a:t>Entonces los judíos le dijeron: Ahora conocemos que tienes demonio. Abraham murió, y los profetas; y tú dices: El que guarda mi palabra, nunca sufrirá muerte. </a:t>
            </a:r>
            <a:r>
              <a:rPr lang="es-ES_tradnl" sz="1200" b="1" i="0" u="none" strike="noStrike" kern="1200" baseline="30000" noProof="0" dirty="0">
                <a:solidFill>
                  <a:schemeClr val="tx1"/>
                </a:solidFill>
                <a:effectLst/>
                <a:latin typeface="+mn-lt"/>
                <a:ea typeface="+mn-ea"/>
                <a:cs typeface="+mn-cs"/>
              </a:rPr>
              <a:t>53 </a:t>
            </a:r>
            <a:r>
              <a:rPr lang="es-ES_tradnl" sz="1200" b="0" i="0" u="none" strike="noStrike" kern="1200" noProof="0" dirty="0">
                <a:solidFill>
                  <a:schemeClr val="tx1"/>
                </a:solidFill>
                <a:effectLst/>
                <a:latin typeface="+mn-lt"/>
                <a:ea typeface="+mn-ea"/>
                <a:cs typeface="+mn-cs"/>
              </a:rPr>
              <a:t>¿Eres tú acaso mayor que nuestro padre Abraham, el cual murió? ¡Y los profetas murieron! ¿Quién te haces a ti mismo?</a:t>
            </a:r>
            <a:endParaRPr lang="es-ES_tradnl" noProof="0"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Engañados por Satanás </a:t>
            </a:r>
            <a:r>
              <a:rPr lang="es-ES_tradnl" b="0" noProof="0" dirty="0">
                <a:solidFill>
                  <a:srgbClr val="141413"/>
                </a:solidFill>
                <a:effectLst/>
                <a:highlight>
                  <a:srgbClr val="00FFFF"/>
                </a:highlight>
                <a:latin typeface="Helvetica" pitchFamily="2" charset="0"/>
              </a:rPr>
              <a:t>(pg. 77,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Satanás ha estado tratando de engañar al pueblo de Dios desde el principio  de la humanidad. Para ser más conscientes de sus estrategias y cómo vencerlas, los alumnos leerán varias Escrituras y responderán preguntas sobre ellas.</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Éxodo 3:13,14</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13 </a:t>
            </a:r>
            <a:r>
              <a:rPr lang="es-ES_tradnl" sz="1200" b="0" i="0" u="none" strike="noStrike" kern="1200" noProof="0" dirty="0">
                <a:solidFill>
                  <a:schemeClr val="tx1"/>
                </a:solidFill>
                <a:effectLst/>
                <a:latin typeface="+mn-lt"/>
                <a:ea typeface="+mn-ea"/>
                <a:cs typeface="+mn-cs"/>
              </a:rPr>
              <a:t>Dijo Moisés a Dios: He aquí que llego yo a los hijos de Israel, y les digo: El Dios de vuestros padres me ha enviado a vosotros. Si ellos me preguntaren: ¿Cuál es su nombre?, ¿qué les responderé? </a:t>
            </a:r>
            <a:r>
              <a:rPr lang="es-ES_tradnl" sz="1200" b="1" i="0" u="none" strike="noStrike" kern="1200" baseline="30000" noProof="0" dirty="0">
                <a:solidFill>
                  <a:schemeClr val="tx1"/>
                </a:solidFill>
                <a:effectLst/>
                <a:latin typeface="+mn-lt"/>
                <a:ea typeface="+mn-ea"/>
                <a:cs typeface="+mn-cs"/>
              </a:rPr>
              <a:t>14 </a:t>
            </a:r>
            <a:r>
              <a:rPr lang="es-ES_tradnl" sz="1200" b="0" i="0" u="none" strike="noStrike" kern="1200" noProof="0" dirty="0">
                <a:solidFill>
                  <a:schemeClr val="tx1"/>
                </a:solidFill>
                <a:effectLst/>
                <a:latin typeface="+mn-lt"/>
                <a:ea typeface="+mn-ea"/>
                <a:cs typeface="+mn-cs"/>
              </a:rPr>
              <a:t>Y respondió Dios a Moisés: YO SOY EL QUE SOY. Y dijo: Así dirás a los hijos de Israel: YO SOY me envió a vosotros.</a:t>
            </a:r>
            <a:endParaRPr lang="es-ES_tradnl" sz="1200" b="0" i="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El misterio de la Trinidad </a:t>
            </a:r>
            <a:r>
              <a:rPr lang="es-ES_tradnl" b="0" noProof="0" dirty="0">
                <a:solidFill>
                  <a:srgbClr val="141413"/>
                </a:solidFill>
                <a:effectLst/>
                <a:highlight>
                  <a:srgbClr val="00FFFF"/>
                </a:highlight>
                <a:latin typeface="Helvetica" pitchFamily="2" charset="0"/>
              </a:rPr>
              <a:t>(pg. 78,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Siempre ha sido difícil para el ser humano comprender la naturaleza de nuestro Dios trino. Después de todo, sus caminos son más altos que los nuestros (Isaías 55:8). Los alumnos descubrirán las maneras en que algunos creyentes han expresado el misterio de la Trinidad a lo largo de la historia.</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0" dirty="0">
                <a:effectLst/>
                <a:latin typeface="Franklin Gothic Book" panose="020B0503020102020204" pitchFamily="34" charset="0"/>
              </a:rPr>
              <a:t>Juan 8:54–59</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54 </a:t>
            </a:r>
            <a:r>
              <a:rPr lang="es-ES_tradnl" sz="1200" b="0" i="0" u="none" strike="noStrike" kern="1200" noProof="0" dirty="0">
                <a:solidFill>
                  <a:schemeClr val="tx1"/>
                </a:solidFill>
                <a:effectLst/>
                <a:latin typeface="+mn-lt"/>
                <a:ea typeface="+mn-ea"/>
                <a:cs typeface="+mn-cs"/>
              </a:rPr>
              <a:t>Respondió Jesús: Si yo me glorifico a mí mismo, mi gloria nada es; mi Padre es el que me glorifica, el que vosotros decís que es vuestro Dios. </a:t>
            </a:r>
            <a:r>
              <a:rPr lang="es-ES_tradnl" sz="1200" b="1" i="0" u="none" strike="noStrike" kern="1200" baseline="30000" noProof="0" dirty="0">
                <a:solidFill>
                  <a:schemeClr val="tx1"/>
                </a:solidFill>
                <a:effectLst/>
                <a:latin typeface="+mn-lt"/>
                <a:ea typeface="+mn-ea"/>
                <a:cs typeface="+mn-cs"/>
              </a:rPr>
              <a:t>55 </a:t>
            </a:r>
            <a:r>
              <a:rPr lang="es-ES_tradnl" sz="1200" b="0" i="0" u="none" strike="noStrike" kern="1200" noProof="0" dirty="0">
                <a:solidFill>
                  <a:schemeClr val="tx1"/>
                </a:solidFill>
                <a:effectLst/>
                <a:latin typeface="+mn-lt"/>
                <a:ea typeface="+mn-ea"/>
                <a:cs typeface="+mn-cs"/>
              </a:rPr>
              <a:t>Pero vosotros no le conocéis; mas yo le conozco, y si dijere que no le conozco, sería mentiroso como vosotros; pero le conozco, y guardo su palabra.</a:t>
            </a:r>
            <a:r>
              <a:rPr lang="es-ES_tradnl" sz="1200" b="1" i="0" u="none" strike="noStrike" kern="1200" baseline="30000" noProof="0" dirty="0">
                <a:solidFill>
                  <a:schemeClr val="tx1"/>
                </a:solidFill>
                <a:effectLst/>
                <a:latin typeface="+mn-lt"/>
                <a:ea typeface="+mn-ea"/>
                <a:cs typeface="+mn-cs"/>
              </a:rPr>
              <a:t>56 </a:t>
            </a:r>
            <a:r>
              <a:rPr lang="es-ES_tradnl" sz="1200" b="0" i="0" u="none" strike="noStrike" kern="1200" noProof="0" dirty="0">
                <a:solidFill>
                  <a:schemeClr val="tx1"/>
                </a:solidFill>
                <a:effectLst/>
                <a:latin typeface="+mn-lt"/>
                <a:ea typeface="+mn-ea"/>
                <a:cs typeface="+mn-cs"/>
              </a:rPr>
              <a:t>Abraham vuestro padre se gozó de que había de ver mi día; y lo vio, y se gozó. </a:t>
            </a:r>
            <a:r>
              <a:rPr lang="es-ES_tradnl" sz="1200" b="1" i="0" u="none" strike="noStrike" kern="1200" baseline="30000" noProof="0" dirty="0">
                <a:solidFill>
                  <a:schemeClr val="tx1"/>
                </a:solidFill>
                <a:effectLst/>
                <a:latin typeface="+mn-lt"/>
                <a:ea typeface="+mn-ea"/>
                <a:cs typeface="+mn-cs"/>
              </a:rPr>
              <a:t>57 </a:t>
            </a:r>
            <a:r>
              <a:rPr lang="es-ES_tradnl" sz="1200" b="0" i="0" u="none" strike="noStrike" kern="1200" noProof="0" dirty="0">
                <a:solidFill>
                  <a:schemeClr val="tx1"/>
                </a:solidFill>
                <a:effectLst/>
                <a:latin typeface="+mn-lt"/>
                <a:ea typeface="+mn-ea"/>
                <a:cs typeface="+mn-cs"/>
              </a:rPr>
              <a:t>Entonces le dijeron los judíos: Aún no tienes cincuenta años, ¿y has visto a Abraham? </a:t>
            </a:r>
            <a:r>
              <a:rPr lang="es-ES_tradnl" sz="1200" b="1" i="0" u="none" strike="noStrike" kern="1200" baseline="30000" noProof="0" dirty="0">
                <a:solidFill>
                  <a:schemeClr val="tx1"/>
                </a:solidFill>
                <a:effectLst/>
                <a:latin typeface="+mn-lt"/>
                <a:ea typeface="+mn-ea"/>
                <a:cs typeface="+mn-cs"/>
              </a:rPr>
              <a:t>58 </a:t>
            </a:r>
            <a:r>
              <a:rPr lang="es-ES_tradnl" sz="1200" b="0" i="0" u="none" strike="noStrike" kern="1200" noProof="0" dirty="0">
                <a:solidFill>
                  <a:schemeClr val="tx1"/>
                </a:solidFill>
                <a:effectLst/>
                <a:latin typeface="+mn-lt"/>
                <a:ea typeface="+mn-ea"/>
                <a:cs typeface="+mn-cs"/>
              </a:rPr>
              <a:t>Jesús les dijo: De cierto, de cierto os digo: Antes que Abraham fuese, yo soy. </a:t>
            </a:r>
            <a:r>
              <a:rPr lang="es-ES_tradnl" sz="1200" b="1" i="0" u="none" strike="noStrike" kern="1200" baseline="30000" noProof="0" dirty="0">
                <a:solidFill>
                  <a:schemeClr val="tx1"/>
                </a:solidFill>
                <a:effectLst/>
                <a:latin typeface="+mn-lt"/>
                <a:ea typeface="+mn-ea"/>
                <a:cs typeface="+mn-cs"/>
              </a:rPr>
              <a:t>59 </a:t>
            </a:r>
            <a:r>
              <a:rPr lang="es-ES_tradnl" sz="1200" b="0" i="0" u="none" strike="noStrike" kern="1200" noProof="0" dirty="0">
                <a:solidFill>
                  <a:schemeClr val="tx1"/>
                </a:solidFill>
                <a:effectLst/>
                <a:latin typeface="+mn-lt"/>
                <a:ea typeface="+mn-ea"/>
                <a:cs typeface="+mn-cs"/>
              </a:rPr>
              <a:t>Tomaron entonces piedras para arrojárselas; pero Jesús se escondió y salió del templo; y atravesando por en medio de ellos, se fue.</a:t>
            </a:r>
            <a:endParaRPr lang="es-ES_tradnl" sz="1200" b="0" i="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4: Versículo para memorizar — Juan 8:58 </a:t>
            </a:r>
            <a:r>
              <a:rPr lang="es-ES_tradnl" b="0" noProof="0" dirty="0">
                <a:solidFill>
                  <a:srgbClr val="141413"/>
                </a:solidFill>
                <a:effectLst/>
                <a:highlight>
                  <a:srgbClr val="00FFFF"/>
                </a:highlight>
                <a:latin typeface="Helvetica" pitchFamily="2" charset="0"/>
              </a:rPr>
              <a:t>(pg. 221, </a:t>
            </a:r>
            <a:r>
              <a:rPr lang="es-ES_tradnl" b="0" i="1" noProof="0" dirty="0">
                <a:solidFill>
                  <a:srgbClr val="141413"/>
                </a:solidFill>
                <a:effectLst/>
                <a:highlight>
                  <a:srgbClr val="00FFFF"/>
                </a:highlight>
                <a:latin typeface="Helvetica" pitchFamily="2" charset="0"/>
              </a:rPr>
              <a:t>Libro del Adulto</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Copie y recorte suficientes tarjetas para que toda la clase memorice este versículo.</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A8DB9C-9028-1DC9-7202-EE899CE19C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CE7AB8-9C94-C2F6-CCCB-439CDBD0BB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13200C-371E-F5AD-637E-9D8E0F47027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44B9793-2161-077B-6296-26D36AFA7DE3}"/>
              </a:ext>
            </a:extLst>
          </p:cNvPr>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9257329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b="1" noProof="0" dirty="0"/>
          </a:p>
          <a:p>
            <a:r>
              <a:rPr lang="es-ES_tradnl" sz="1200" kern="1200" dirty="0">
                <a:solidFill>
                  <a:schemeClr val="tx1"/>
                </a:solidFill>
                <a:effectLst/>
                <a:latin typeface="+mn-lt"/>
                <a:ea typeface="+mn-ea"/>
                <a:cs typeface="+mn-cs"/>
              </a:rPr>
              <a:t>Dios le reveló su naturaleza a Abraham y Moisés y luego nos dio la revelación máxima de sí mismo en su Hijo. Necesitamos su ayuda para dejar de lado nuestro orgullo y asegurarnos de que hemos puesto nuestra fe plena en Jesús. Como Pedro declararía en Hechos 4:12 (al enfrentarse a otro grupo hostil que se negaba a creer en Jesús): «En ningún otro hay salvación; porque no hay otro nombre bajo el cielo, dado a los hombres, en que podamos ser salvos». Seamos fieles a Jesús y estemos listos para compartir la esperanza que hemos encontrado en su nombre.</a:t>
            </a:r>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b="1" noProof="0" dirty="0"/>
              <a:t>Texto para el estudio: </a:t>
            </a:r>
            <a:r>
              <a:rPr lang="es-ES_tradnl" b="0" noProof="0" dirty="0"/>
              <a:t>Éxodo 3:13,14; Juan 8:31-59</a:t>
            </a:r>
            <a:endParaRPr lang="es-ES_tradnl" b="1" noProof="0" dirty="0"/>
          </a:p>
          <a:p>
            <a:r>
              <a:rPr lang="es-ES_tradnl" b="1" noProof="0" dirty="0"/>
              <a:t>Metas de la enseñanza:</a:t>
            </a:r>
          </a:p>
          <a:p>
            <a:pPr marL="685800" lvl="1" indent="-228600">
              <a:buFont typeface="+mj-lt"/>
              <a:buAutoNum type="arabicPeriod"/>
            </a:pPr>
            <a:r>
              <a:rPr lang="es-ES_tradnl" sz="1200" kern="1200" dirty="0">
                <a:solidFill>
                  <a:schemeClr val="tx1"/>
                </a:solidFill>
                <a:effectLst/>
                <a:latin typeface="+mn-lt"/>
                <a:ea typeface="+mn-ea"/>
                <a:cs typeface="+mn-cs"/>
              </a:rPr>
              <a:t>Los alumnos comprenderán la importancia de las afirmaciones de «Yo soy» de Jesús.</a:t>
            </a:r>
          </a:p>
          <a:p>
            <a:pPr marL="685800" lvl="1" indent="-228600">
              <a:buFont typeface="+mj-lt"/>
              <a:buAutoNum type="arabicPeriod"/>
            </a:pPr>
            <a:r>
              <a:rPr lang="es-ES_tradnl" sz="1200" kern="1200" dirty="0">
                <a:solidFill>
                  <a:schemeClr val="tx1"/>
                </a:solidFill>
                <a:effectLst/>
                <a:latin typeface="+mn-lt"/>
                <a:ea typeface="+mn-ea"/>
                <a:cs typeface="+mn-cs"/>
              </a:rPr>
              <a:t>Los alumnos reconocerán que seguir a Jesús significa procurar una relación personal con Él.</a:t>
            </a:r>
          </a:p>
          <a:p>
            <a:pPr marL="685800" lvl="1" indent="-228600">
              <a:buFont typeface="+mj-lt"/>
              <a:buAutoNum type="arabicPeriod"/>
            </a:pPr>
            <a:r>
              <a:rPr lang="es-ES_tradnl" sz="1200" kern="1200" dirty="0">
                <a:solidFill>
                  <a:schemeClr val="tx1"/>
                </a:solidFill>
                <a:effectLst/>
                <a:latin typeface="+mn-lt"/>
                <a:ea typeface="+mn-ea"/>
                <a:cs typeface="+mn-cs"/>
              </a:rPr>
              <a:t>Los alumnos aceptarán su completa dependencia de Jesús.</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a:effectLst/>
                <a:highlight>
                  <a:srgbClr val="00FFFF"/>
                </a:highlight>
                <a:latin typeface="Franklin Gothic Medium" panose="020B0603020102020204" pitchFamily="34" charset="0"/>
              </a:rPr>
              <a:t>Utilice esta plantilla de diapositivas para añadir su propio contenido.</a:t>
            </a:r>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a:effectLst/>
                <a:highlight>
                  <a:srgbClr val="00FFFF"/>
                </a:highlight>
                <a:latin typeface="Franklin Gothic Medium" panose="020B0603020102020204" pitchFamily="34" charset="0"/>
              </a:rPr>
              <a:t>Utilice esta plantilla de diapositivas para añadir su propio contenido.</a:t>
            </a:r>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noProof="0" dirty="0">
                <a:effectLst/>
                <a:highlight>
                  <a:srgbClr val="00FFFF"/>
                </a:highlight>
                <a:latin typeface="Franklin Gothic Medium" panose="020B0603020102020204" pitchFamily="34" charset="0"/>
              </a:rPr>
              <a:t>Utilice esta plantilla de diapositivas para añadir su propio contenido.</a:t>
            </a:r>
          </a:p>
        </p:txBody>
      </p:sp>
      <p:sp>
        <p:nvSpPr>
          <p:cNvPr id="4" name="Slide Number Placeholder 3"/>
          <p:cNvSpPr>
            <a:spLocks noGrp="1"/>
          </p:cNvSpPr>
          <p:nvPr>
            <p:ph type="sldNum" sz="quarter" idx="5"/>
          </p:nvPr>
        </p:nvSpPr>
        <p:spPr/>
        <p:txBody>
          <a:bodyPr/>
          <a:lstStyle/>
          <a:p>
            <a:fld id="{CFD2866F-E367-5448-96E5-64EBF95C93C4}" type="slidenum">
              <a:rPr lang="en-US" smtClean="0"/>
              <a:t>23</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Juan 8:31-36</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31 </a:t>
            </a:r>
            <a:r>
              <a:rPr lang="es-ES_tradnl" sz="1200" b="0" i="0" u="none" strike="noStrike" kern="1200" noProof="0" dirty="0">
                <a:solidFill>
                  <a:schemeClr val="tx1"/>
                </a:solidFill>
                <a:effectLst/>
                <a:latin typeface="+mn-lt"/>
                <a:ea typeface="+mn-ea"/>
                <a:cs typeface="+mn-cs"/>
              </a:rPr>
              <a:t>Dijo entonces Jesús a los judíos que habían creído en él: Si vosotros permaneciereis en mi palabra, seréis verdaderamente mis discípulos;</a:t>
            </a:r>
            <a:r>
              <a:rPr lang="es-ES_tradnl" sz="1200" b="1" i="0" u="none" strike="noStrike" kern="1200" baseline="30000" noProof="0" dirty="0">
                <a:solidFill>
                  <a:schemeClr val="tx1"/>
                </a:solidFill>
                <a:effectLst/>
                <a:latin typeface="+mn-lt"/>
                <a:ea typeface="+mn-ea"/>
                <a:cs typeface="+mn-cs"/>
              </a:rPr>
              <a:t>32 </a:t>
            </a:r>
            <a:r>
              <a:rPr lang="es-ES_tradnl" sz="1200" b="0" i="0" u="none" strike="noStrike" kern="1200" noProof="0" dirty="0">
                <a:solidFill>
                  <a:schemeClr val="tx1"/>
                </a:solidFill>
                <a:effectLst/>
                <a:latin typeface="+mn-lt"/>
                <a:ea typeface="+mn-ea"/>
                <a:cs typeface="+mn-cs"/>
              </a:rPr>
              <a:t>y conoceréis la verdad, y la verdad os hará libres. </a:t>
            </a:r>
            <a:r>
              <a:rPr lang="es-ES_tradnl" sz="1200" b="1" i="0" u="none" strike="noStrike" kern="1200" baseline="30000" noProof="0" dirty="0">
                <a:solidFill>
                  <a:schemeClr val="tx1"/>
                </a:solidFill>
                <a:effectLst/>
                <a:latin typeface="+mn-lt"/>
                <a:ea typeface="+mn-ea"/>
                <a:cs typeface="+mn-cs"/>
              </a:rPr>
              <a:t>33 </a:t>
            </a:r>
            <a:r>
              <a:rPr lang="es-ES_tradnl" sz="1200" b="0" i="0" u="none" strike="noStrike" kern="1200" noProof="0" dirty="0">
                <a:solidFill>
                  <a:schemeClr val="tx1"/>
                </a:solidFill>
                <a:effectLst/>
                <a:latin typeface="+mn-lt"/>
                <a:ea typeface="+mn-ea"/>
                <a:cs typeface="+mn-cs"/>
              </a:rPr>
              <a:t>Le respondieron: Linaje de Abraham somos, y jamás hemos sido esclavos de nadie. ¿Cómo dices tú: Seréis libres?</a:t>
            </a:r>
          </a:p>
          <a:p>
            <a:r>
              <a:rPr lang="es-ES_tradnl" sz="1200" b="1" i="0" u="none" strike="noStrike" kern="1200" baseline="30000" noProof="0" dirty="0">
                <a:solidFill>
                  <a:schemeClr val="tx1"/>
                </a:solidFill>
                <a:effectLst/>
                <a:latin typeface="+mn-lt"/>
                <a:ea typeface="+mn-ea"/>
                <a:cs typeface="+mn-cs"/>
              </a:rPr>
              <a:t>34 </a:t>
            </a:r>
            <a:r>
              <a:rPr lang="es-ES_tradnl" sz="1200" b="0" i="0" u="none" strike="noStrike" kern="1200" noProof="0" dirty="0">
                <a:solidFill>
                  <a:schemeClr val="tx1"/>
                </a:solidFill>
                <a:effectLst/>
                <a:latin typeface="+mn-lt"/>
                <a:ea typeface="+mn-ea"/>
                <a:cs typeface="+mn-cs"/>
              </a:rPr>
              <a:t>Jesús les respondió: De cierto, de cierto os digo, que todo aquel que hace pecado, esclavo es del pecado. </a:t>
            </a:r>
            <a:r>
              <a:rPr lang="es-ES_tradnl" sz="1200" b="1" i="0" u="none" strike="noStrike" kern="1200" baseline="30000" noProof="0" dirty="0">
                <a:solidFill>
                  <a:schemeClr val="tx1"/>
                </a:solidFill>
                <a:effectLst/>
                <a:latin typeface="+mn-lt"/>
                <a:ea typeface="+mn-ea"/>
                <a:cs typeface="+mn-cs"/>
              </a:rPr>
              <a:t>35 </a:t>
            </a:r>
            <a:r>
              <a:rPr lang="es-ES_tradnl" sz="1200" b="0" i="0" u="none" strike="noStrike" kern="1200" noProof="0" dirty="0">
                <a:solidFill>
                  <a:schemeClr val="tx1"/>
                </a:solidFill>
                <a:effectLst/>
                <a:latin typeface="+mn-lt"/>
                <a:ea typeface="+mn-ea"/>
                <a:cs typeface="+mn-cs"/>
              </a:rPr>
              <a:t>Y el esclavo no queda en la casa para siempre; el hijo sí queda para siempre. </a:t>
            </a:r>
            <a:r>
              <a:rPr lang="es-ES_tradnl" sz="1200" b="1" i="0" u="none" strike="noStrike" kern="1200" baseline="30000" noProof="0" dirty="0">
                <a:solidFill>
                  <a:schemeClr val="tx1"/>
                </a:solidFill>
                <a:effectLst/>
                <a:latin typeface="+mn-lt"/>
                <a:ea typeface="+mn-ea"/>
                <a:cs typeface="+mn-cs"/>
              </a:rPr>
              <a:t>36 </a:t>
            </a:r>
            <a:r>
              <a:rPr lang="es-ES_tradnl" sz="1200" b="0" i="0" u="none" strike="noStrike" kern="1200" noProof="0" dirty="0">
                <a:solidFill>
                  <a:schemeClr val="tx1"/>
                </a:solidFill>
                <a:effectLst/>
                <a:latin typeface="+mn-lt"/>
                <a:ea typeface="+mn-ea"/>
                <a:cs typeface="+mn-cs"/>
              </a:rPr>
              <a:t>Así que, si el Hijo os libertare, seréis verdaderamente libres.</a:t>
            </a: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3CF84F-E2BD-1EE4-C774-5DAFC31100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6CCBE1-AA23-39D5-0980-9E56336EC5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4322E5-FBC2-B807-8272-E42830F1C33B}"/>
              </a:ext>
            </a:extLst>
          </p:cNvPr>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Linaje espiritual </a:t>
            </a:r>
            <a:r>
              <a:rPr lang="es-ES_tradnl" b="0" noProof="0" dirty="0">
                <a:solidFill>
                  <a:srgbClr val="141413"/>
                </a:solidFill>
                <a:effectLst/>
                <a:highlight>
                  <a:srgbClr val="00FFFF"/>
                </a:highlight>
                <a:latin typeface="Helvetica" pitchFamily="2" charset="0"/>
              </a:rPr>
              <a:t>(pg. 76,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reflexionarán sobre su propia herencia espiritual y cómo pueden transmitir su fe a la próxima generación.</a:t>
            </a:r>
          </a:p>
        </p:txBody>
      </p:sp>
      <p:sp>
        <p:nvSpPr>
          <p:cNvPr id="4" name="Slide Number Placeholder 3">
            <a:extLst>
              <a:ext uri="{FF2B5EF4-FFF2-40B4-BE49-F238E27FC236}">
                <a16:creationId xmlns:a16="http://schemas.microsoft.com/office/drawing/2014/main" id="{8CCA3119-7AFC-E35C-7843-58C828903E75}"/>
              </a:ext>
            </a:extLst>
          </p:cNvPr>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214673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Juan 8:37–40</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37 </a:t>
            </a:r>
            <a:r>
              <a:rPr lang="es-ES_tradnl" sz="1200" b="0" i="0" u="none" strike="noStrike" kern="1200" noProof="0" dirty="0">
                <a:solidFill>
                  <a:schemeClr val="tx1"/>
                </a:solidFill>
                <a:effectLst/>
                <a:latin typeface="+mn-lt"/>
                <a:ea typeface="+mn-ea"/>
                <a:cs typeface="+mn-cs"/>
              </a:rPr>
              <a:t>Sé que sois descendientes de Abraham; pero procuráis matarme, porque mi palabra no halla cabida en vosotros. </a:t>
            </a:r>
            <a:r>
              <a:rPr lang="es-ES_tradnl" sz="1200" b="1" i="0" u="none" strike="noStrike" kern="1200" baseline="30000" noProof="0" dirty="0">
                <a:solidFill>
                  <a:schemeClr val="tx1"/>
                </a:solidFill>
                <a:effectLst/>
                <a:latin typeface="+mn-lt"/>
                <a:ea typeface="+mn-ea"/>
                <a:cs typeface="+mn-cs"/>
              </a:rPr>
              <a:t>38 </a:t>
            </a:r>
            <a:r>
              <a:rPr lang="es-ES_tradnl" sz="1200" b="0" i="0" u="none" strike="noStrike" kern="1200" noProof="0" dirty="0">
                <a:solidFill>
                  <a:schemeClr val="tx1"/>
                </a:solidFill>
                <a:effectLst/>
                <a:latin typeface="+mn-lt"/>
                <a:ea typeface="+mn-ea"/>
                <a:cs typeface="+mn-cs"/>
              </a:rPr>
              <a:t>Yo hablo lo que he visto cerca del Padre; y vosotros hacéis lo que habéis oído cerca de vuestro padre.</a:t>
            </a:r>
          </a:p>
          <a:p>
            <a:r>
              <a:rPr lang="es-ES_tradnl" sz="1200" b="1" i="0" u="none" strike="noStrike" kern="1200" baseline="30000" noProof="0" dirty="0">
                <a:solidFill>
                  <a:schemeClr val="tx1"/>
                </a:solidFill>
                <a:effectLst/>
                <a:latin typeface="+mn-lt"/>
                <a:ea typeface="+mn-ea"/>
                <a:cs typeface="+mn-cs"/>
              </a:rPr>
              <a:t>39 </a:t>
            </a:r>
            <a:r>
              <a:rPr lang="es-ES_tradnl" sz="1200" b="0" i="0" u="none" strike="noStrike" kern="1200" noProof="0" dirty="0">
                <a:solidFill>
                  <a:schemeClr val="tx1"/>
                </a:solidFill>
                <a:effectLst/>
                <a:latin typeface="+mn-lt"/>
                <a:ea typeface="+mn-ea"/>
                <a:cs typeface="+mn-cs"/>
              </a:rPr>
              <a:t>Respondieron y le dijeron: Nuestro padre es Abraham. Jesús les dijo: Si fueseis hijos de Abraham, las obras de Abraham haríais. </a:t>
            </a:r>
            <a:r>
              <a:rPr lang="es-ES_tradnl" sz="1200" b="1" i="0" u="none" strike="noStrike" kern="1200" baseline="30000" noProof="0" dirty="0">
                <a:solidFill>
                  <a:schemeClr val="tx1"/>
                </a:solidFill>
                <a:effectLst/>
                <a:latin typeface="+mn-lt"/>
                <a:ea typeface="+mn-ea"/>
                <a:cs typeface="+mn-cs"/>
              </a:rPr>
              <a:t>40 </a:t>
            </a:r>
            <a:r>
              <a:rPr lang="es-ES_tradnl" sz="1200" b="0" i="0" u="none" strike="noStrike" kern="1200" noProof="0" dirty="0">
                <a:solidFill>
                  <a:schemeClr val="tx1"/>
                </a:solidFill>
                <a:effectLst/>
                <a:latin typeface="+mn-lt"/>
                <a:ea typeface="+mn-ea"/>
                <a:cs typeface="+mn-cs"/>
              </a:rPr>
              <a:t>Pero ahora procuráis matarme a mí, hombre que os he hablado la verdad, la cual he oído de Dios; no hizo esto Abraham.</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latin typeface="Franklin Gothic Book" panose="020B0503020102020204" pitchFamily="34" charset="0"/>
              </a:rPr>
              <a:t>Juan 8:41–47</a:t>
            </a:r>
          </a:p>
          <a:p>
            <a:endParaRPr lang="es-ES_tradnl" noProof="0" dirty="0">
              <a:effectLst/>
              <a:latin typeface="Franklin Gothic Book" panose="020B0503020102020204" pitchFamily="34" charset="0"/>
            </a:endParaRPr>
          </a:p>
          <a:p>
            <a:r>
              <a:rPr lang="es-ES_tradnl" sz="1200" b="1" i="0" u="none" strike="noStrike" kern="1200" baseline="30000" noProof="0" dirty="0">
                <a:solidFill>
                  <a:schemeClr val="tx1"/>
                </a:solidFill>
                <a:effectLst/>
                <a:latin typeface="+mn-lt"/>
                <a:ea typeface="+mn-ea"/>
                <a:cs typeface="+mn-cs"/>
              </a:rPr>
              <a:t>41 </a:t>
            </a:r>
            <a:r>
              <a:rPr lang="es-ES_tradnl" sz="1200" b="0" i="0" u="none" strike="noStrike" kern="1200" noProof="0" dirty="0">
                <a:solidFill>
                  <a:schemeClr val="tx1"/>
                </a:solidFill>
                <a:effectLst/>
                <a:latin typeface="+mn-lt"/>
                <a:ea typeface="+mn-ea"/>
                <a:cs typeface="+mn-cs"/>
              </a:rPr>
              <a:t>Vosotros hacéis las obras de vuestro padre. Entonces le dijeron: Nosotros no somos nacidos de fornicación; un padre tenemos, que es Dios.</a:t>
            </a:r>
            <a:r>
              <a:rPr lang="es-ES_tradnl" sz="1200" b="1" i="0" u="none" strike="noStrike" kern="1200" baseline="30000" noProof="0" dirty="0">
                <a:solidFill>
                  <a:schemeClr val="tx1"/>
                </a:solidFill>
                <a:effectLst/>
                <a:latin typeface="+mn-lt"/>
                <a:ea typeface="+mn-ea"/>
                <a:cs typeface="+mn-cs"/>
              </a:rPr>
              <a:t>42 </a:t>
            </a:r>
            <a:r>
              <a:rPr lang="es-ES_tradnl" sz="1200" b="0" i="0" u="none" strike="noStrike" kern="1200" noProof="0" dirty="0">
                <a:solidFill>
                  <a:schemeClr val="tx1"/>
                </a:solidFill>
                <a:effectLst/>
                <a:latin typeface="+mn-lt"/>
                <a:ea typeface="+mn-ea"/>
                <a:cs typeface="+mn-cs"/>
              </a:rPr>
              <a:t>Jesús entonces les dijo: Si vuestro padre fuese Dios, ciertamente me amaríais; porque yo de Dios he salido, y he venido; pues no he venido de mí mismo, sino que él me envió. </a:t>
            </a:r>
            <a:r>
              <a:rPr lang="es-ES_tradnl" sz="1200" b="1" i="0" u="none" strike="noStrike" kern="1200" baseline="30000" noProof="0" dirty="0">
                <a:solidFill>
                  <a:schemeClr val="tx1"/>
                </a:solidFill>
                <a:effectLst/>
                <a:latin typeface="+mn-lt"/>
                <a:ea typeface="+mn-ea"/>
                <a:cs typeface="+mn-cs"/>
              </a:rPr>
              <a:t>43 </a:t>
            </a:r>
            <a:r>
              <a:rPr lang="es-ES_tradnl" sz="1200" b="0" i="0" u="none" strike="noStrike" kern="1200" noProof="0" dirty="0">
                <a:solidFill>
                  <a:schemeClr val="tx1"/>
                </a:solidFill>
                <a:effectLst/>
                <a:latin typeface="+mn-lt"/>
                <a:ea typeface="+mn-ea"/>
                <a:cs typeface="+mn-cs"/>
              </a:rPr>
              <a:t>¿Por qué no entendéis mi lenguaje? Porque no podéis escuchar mi palabra. </a:t>
            </a:r>
            <a:r>
              <a:rPr lang="es-ES_tradnl" sz="1200" b="1" i="0" u="none" strike="noStrike" kern="1200" baseline="30000" noProof="0" dirty="0">
                <a:solidFill>
                  <a:schemeClr val="tx1"/>
                </a:solidFill>
                <a:effectLst/>
                <a:latin typeface="+mn-lt"/>
                <a:ea typeface="+mn-ea"/>
                <a:cs typeface="+mn-cs"/>
              </a:rPr>
              <a:t>44 </a:t>
            </a:r>
            <a:r>
              <a:rPr lang="es-ES_tradnl" sz="1200" b="0" i="0" u="none" strike="noStrike" kern="1200" noProof="0" dirty="0">
                <a:solidFill>
                  <a:schemeClr val="tx1"/>
                </a:solidFill>
                <a:effectLst/>
                <a:latin typeface="+mn-lt"/>
                <a:ea typeface="+mn-ea"/>
                <a:cs typeface="+mn-cs"/>
              </a:rPr>
              <a:t>Vosotros sois de vuestro padre el diablo, y los deseos de vuestro padre queréis hacer. Él ha sido homicida desde el principio, y no ha permanecido en la verdad, porque no hay verdad en él. Cuando habla mentira, de suyo habla; porque es mentiroso, y padre de mentira.</a:t>
            </a:r>
            <a:r>
              <a:rPr lang="es-ES_tradnl" sz="1200" b="1" i="0" u="none" strike="noStrike" kern="1200" baseline="30000" noProof="0" dirty="0">
                <a:solidFill>
                  <a:schemeClr val="tx1"/>
                </a:solidFill>
                <a:effectLst/>
                <a:latin typeface="+mn-lt"/>
                <a:ea typeface="+mn-ea"/>
                <a:cs typeface="+mn-cs"/>
              </a:rPr>
              <a:t>45 </a:t>
            </a:r>
            <a:r>
              <a:rPr lang="es-ES_tradnl" sz="1200" b="0" i="0" u="none" strike="noStrike" kern="1200" noProof="0" dirty="0">
                <a:solidFill>
                  <a:schemeClr val="tx1"/>
                </a:solidFill>
                <a:effectLst/>
                <a:latin typeface="+mn-lt"/>
                <a:ea typeface="+mn-ea"/>
                <a:cs typeface="+mn-cs"/>
              </a:rPr>
              <a:t>Y a mí, porque digo la verdad, no me creéis.</a:t>
            </a:r>
            <a:r>
              <a:rPr lang="es-ES_tradnl" sz="1200" b="1" i="0" u="none" strike="noStrike" kern="1200" baseline="30000" noProof="0" dirty="0">
                <a:solidFill>
                  <a:schemeClr val="tx1"/>
                </a:solidFill>
                <a:effectLst/>
                <a:latin typeface="+mn-lt"/>
                <a:ea typeface="+mn-ea"/>
                <a:cs typeface="+mn-cs"/>
              </a:rPr>
              <a:t>46 </a:t>
            </a:r>
            <a:r>
              <a:rPr lang="es-ES_tradnl" sz="1200" b="0" i="0" u="none" strike="noStrike" kern="1200" noProof="0" dirty="0">
                <a:solidFill>
                  <a:schemeClr val="tx1"/>
                </a:solidFill>
                <a:effectLst/>
                <a:latin typeface="+mn-lt"/>
                <a:ea typeface="+mn-ea"/>
                <a:cs typeface="+mn-cs"/>
              </a:rPr>
              <a:t>¿Quién de vosotros me redarguye de pecado? Pues si digo la verdad, ¿por qué vosotros no me creéis? </a:t>
            </a:r>
            <a:r>
              <a:rPr lang="es-ES_tradnl" sz="1200" b="1" i="0" u="none" strike="noStrike" kern="1200" baseline="30000" noProof="0" dirty="0">
                <a:solidFill>
                  <a:schemeClr val="tx1"/>
                </a:solidFill>
                <a:effectLst/>
                <a:latin typeface="+mn-lt"/>
                <a:ea typeface="+mn-ea"/>
                <a:cs typeface="+mn-cs"/>
              </a:rPr>
              <a:t>47 </a:t>
            </a:r>
            <a:r>
              <a:rPr lang="es-ES_tradnl" sz="1200" b="0" i="0" u="none" strike="noStrike" kern="1200" noProof="0" dirty="0">
                <a:solidFill>
                  <a:schemeClr val="tx1"/>
                </a:solidFill>
                <a:effectLst/>
                <a:latin typeface="+mn-lt"/>
                <a:ea typeface="+mn-ea"/>
                <a:cs typeface="+mn-cs"/>
              </a:rPr>
              <a:t>El que es de Dios, las palabras de Dios oye; por esto no las oís vosotros, porque no sois de Dios.</a:t>
            </a:r>
            <a:endParaRPr lang="es-ES_tradnl" sz="1200" b="0" i="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FAECE3F3-26F8-2DBD-4912-91F68B37367F}"/>
              </a:ext>
            </a:extLst>
          </p:cNvPr>
          <p:cNvPicPr>
            <a:picLocks noChangeAspect="1"/>
          </p:cNvPicPr>
          <p:nvPr userDrawn="1"/>
        </p:nvPicPr>
        <p:blipFill>
          <a:blip r:embed="rId2">
            <a:extLst>
              <a:ext uri="{28A0092B-C50C-407E-A947-70E740481C1C}">
                <a14:useLocalDpi xmlns:a14="http://schemas.microsoft.com/office/drawing/2010/main" val="0"/>
              </a:ext>
            </a:extLst>
          </a:blip>
          <a:srcRect l="41" t="16007" r="5200" b="41145"/>
          <a:stretch>
            <a:fillRect/>
          </a:stretch>
        </p:blipFill>
        <p:spPr>
          <a:xfrm>
            <a:off x="910796" y="1053234"/>
            <a:ext cx="16466409" cy="4969556"/>
          </a:xfrm>
          <a:prstGeom prst="rect">
            <a:avLst/>
          </a:prstGeom>
        </p:spPr>
      </p:pic>
      <p:sp>
        <p:nvSpPr>
          <p:cNvPr id="7" name="AutoShape 4">
            <a:extLst>
              <a:ext uri="{FF2B5EF4-FFF2-40B4-BE49-F238E27FC236}">
                <a16:creationId xmlns:a16="http://schemas.microsoft.com/office/drawing/2014/main" id="{2D5A2E16-1504-BFB0-68F4-707463FDF816}"/>
              </a:ext>
            </a:extLst>
          </p:cNvPr>
          <p:cNvSpPr/>
          <p:nvPr userDrawn="1"/>
        </p:nvSpPr>
        <p:spPr>
          <a:xfrm>
            <a:off x="7138368" y="6025913"/>
            <a:ext cx="10238836" cy="3204730"/>
          </a:xfrm>
          <a:prstGeom prst="rect">
            <a:avLst/>
          </a:prstGeom>
          <a:solidFill>
            <a:schemeClr val="bg1"/>
          </a:solidFill>
        </p:spPr>
        <p:txBody>
          <a:bodyPr/>
          <a:lstStyle/>
          <a:p>
            <a:endParaRPr lang="es-ES_tradnl"/>
          </a:p>
        </p:txBody>
      </p:sp>
      <p:sp>
        <p:nvSpPr>
          <p:cNvPr id="9" name="AutoShape 3">
            <a:extLst>
              <a:ext uri="{FF2B5EF4-FFF2-40B4-BE49-F238E27FC236}">
                <a16:creationId xmlns:a16="http://schemas.microsoft.com/office/drawing/2014/main" id="{8FC4826C-4A6C-9EBC-E4D9-DEFB11BFD91D}"/>
              </a:ext>
            </a:extLst>
          </p:cNvPr>
          <p:cNvSpPr/>
          <p:nvPr userDrawn="1"/>
        </p:nvSpPr>
        <p:spPr>
          <a:xfrm>
            <a:off x="910796" y="6025913"/>
            <a:ext cx="6227572" cy="3204730"/>
          </a:xfrm>
          <a:prstGeom prst="rect">
            <a:avLst/>
          </a:prstGeom>
          <a:solidFill>
            <a:srgbClr val="8F0E27"/>
          </a:solidFill>
        </p:spPr>
        <p:txBody>
          <a:bodyPr/>
          <a:lstStyle/>
          <a:p>
            <a:endParaRPr lang="en-US" dirty="0"/>
          </a:p>
        </p:txBody>
      </p:sp>
      <p:sp>
        <p:nvSpPr>
          <p:cNvPr id="10" name="AutoShape 4">
            <a:extLst>
              <a:ext uri="{FF2B5EF4-FFF2-40B4-BE49-F238E27FC236}">
                <a16:creationId xmlns:a16="http://schemas.microsoft.com/office/drawing/2014/main" id="{BB13DA05-25E7-75DE-86AF-C0A4853B6A0B}"/>
              </a:ext>
            </a:extLst>
          </p:cNvPr>
          <p:cNvSpPr/>
          <p:nvPr userDrawn="1"/>
        </p:nvSpPr>
        <p:spPr>
          <a:xfrm>
            <a:off x="7138368" y="6025913"/>
            <a:ext cx="10238836" cy="3204730"/>
          </a:xfrm>
          <a:prstGeom prst="rect">
            <a:avLst/>
          </a:prstGeom>
          <a:solidFill>
            <a:srgbClr val="8F0E27">
              <a:alpha val="35000"/>
            </a:srgbClr>
          </a:solidFill>
        </p:spPr>
        <p:txBody>
          <a:bodyPr/>
          <a:lstStyle/>
          <a:p>
            <a:endParaRPr lang="es-ES_tradnl"/>
          </a:p>
        </p:txBody>
      </p:sp>
      <p:sp>
        <p:nvSpPr>
          <p:cNvPr id="11" name="TextBox 7">
            <a:extLst>
              <a:ext uri="{FF2B5EF4-FFF2-40B4-BE49-F238E27FC236}">
                <a16:creationId xmlns:a16="http://schemas.microsoft.com/office/drawing/2014/main" id="{1096D88C-C02C-D8D5-1C74-488B609BA183}"/>
              </a:ext>
            </a:extLst>
          </p:cNvPr>
          <p:cNvSpPr txBox="1"/>
          <p:nvPr userDrawn="1"/>
        </p:nvSpPr>
        <p:spPr>
          <a:xfrm>
            <a:off x="7473117" y="6303011"/>
            <a:ext cx="9493633" cy="2650534"/>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s-ES_tradnl" sz="2800" i="1" spc="169" noProof="0" dirty="0">
                <a:solidFill>
                  <a:srgbClr val="1C2327"/>
                </a:solidFill>
                <a:latin typeface="Corbel" panose="020B0503020204020204" pitchFamily="34" charset="0"/>
              </a:rPr>
              <a:t>Juan fue uno de los doce discípulos de Jesús y testigo ocular de los acontecimientos que registró (21:24,25). Durante las próximas semanas, descubrirá nuevamente </a:t>
            </a:r>
            <a:br>
              <a:rPr lang="es-ES_tradnl" sz="2800" i="1" spc="169" noProof="0" dirty="0">
                <a:solidFill>
                  <a:srgbClr val="1C2327"/>
                </a:solidFill>
                <a:latin typeface="Corbel" panose="020B0503020204020204" pitchFamily="34" charset="0"/>
              </a:rPr>
            </a:br>
            <a:r>
              <a:rPr lang="es-ES_tradnl" sz="2800" i="1" spc="169" noProof="0" dirty="0">
                <a:solidFill>
                  <a:srgbClr val="1C2327"/>
                </a:solidFill>
                <a:latin typeface="Corbel" panose="020B0503020204020204" pitchFamily="34" charset="0"/>
              </a:rPr>
              <a:t>las buenas noticias del amor de Dios y cómo compartirlas con el mundo que Él creó.</a:t>
            </a:r>
            <a:endParaRPr lang="es-ES_tradnl" sz="2800" b="0" i="0" noProof="0" dirty="0">
              <a:effectLst/>
              <a:latin typeface="Franklin Gothic Medium" panose="020B0603020102020204" pitchFamily="34" charset="0"/>
            </a:endParaRPr>
          </a:p>
        </p:txBody>
      </p:sp>
      <p:grpSp>
        <p:nvGrpSpPr>
          <p:cNvPr id="12" name="Group 11">
            <a:extLst>
              <a:ext uri="{FF2B5EF4-FFF2-40B4-BE49-F238E27FC236}">
                <a16:creationId xmlns:a16="http://schemas.microsoft.com/office/drawing/2014/main" id="{ADF24730-068D-01DC-9FF3-659D61CE7C83}"/>
              </a:ext>
            </a:extLst>
          </p:cNvPr>
          <p:cNvGrpSpPr/>
          <p:nvPr userDrawn="1"/>
        </p:nvGrpSpPr>
        <p:grpSpPr>
          <a:xfrm>
            <a:off x="1321250" y="6835751"/>
            <a:ext cx="5482368" cy="1775080"/>
            <a:chOff x="1157812" y="6756995"/>
            <a:chExt cx="5681805" cy="1775080"/>
          </a:xfrm>
        </p:grpSpPr>
        <p:sp>
          <p:nvSpPr>
            <p:cNvPr id="13" name="TextBox 6">
              <a:extLst>
                <a:ext uri="{FF2B5EF4-FFF2-40B4-BE49-F238E27FC236}">
                  <a16:creationId xmlns:a16="http://schemas.microsoft.com/office/drawing/2014/main" id="{00B464D9-0D6D-6D6A-CAB8-9E02A51D06D6}"/>
                </a:ext>
              </a:extLst>
            </p:cNvPr>
            <p:cNvSpPr txBox="1"/>
            <p:nvPr userDrawn="1"/>
          </p:nvSpPr>
          <p:spPr>
            <a:xfrm>
              <a:off x="1226792" y="6756995"/>
              <a:ext cx="5612825" cy="711926"/>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EL EVANGELIO DE</a:t>
              </a:r>
            </a:p>
          </p:txBody>
        </p:sp>
        <p:sp>
          <p:nvSpPr>
            <p:cNvPr id="14" name="TextBox 6">
              <a:extLst>
                <a:ext uri="{FF2B5EF4-FFF2-40B4-BE49-F238E27FC236}">
                  <a16:creationId xmlns:a16="http://schemas.microsoft.com/office/drawing/2014/main" id="{759E3E6A-B8E1-938B-D6F2-C6824785E0D6}"/>
                </a:ext>
              </a:extLst>
            </p:cNvPr>
            <p:cNvSpPr txBox="1"/>
            <p:nvPr userDrawn="1"/>
          </p:nvSpPr>
          <p:spPr>
            <a:xfrm>
              <a:off x="1157812" y="7705117"/>
              <a:ext cx="560334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JUAN</a:t>
              </a:r>
            </a:p>
          </p:txBody>
        </p:sp>
      </p:grpSp>
      <p:sp>
        <p:nvSpPr>
          <p:cNvPr id="15" name="TextBox 8">
            <a:extLst>
              <a:ext uri="{FF2B5EF4-FFF2-40B4-BE49-F238E27FC236}">
                <a16:creationId xmlns:a16="http://schemas.microsoft.com/office/drawing/2014/main" id="{8252525F-F621-9AD8-1D6A-296554A6BCB9}"/>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11, UNIDAD 3, SEPTIEMBRE 2025 A FEBRERO 2026</a:t>
            </a:r>
          </a:p>
        </p:txBody>
      </p:sp>
      <p:pic>
        <p:nvPicPr>
          <p:cNvPr id="16" name="Picture 15">
            <a:extLst>
              <a:ext uri="{FF2B5EF4-FFF2-40B4-BE49-F238E27FC236}">
                <a16:creationId xmlns:a16="http://schemas.microsoft.com/office/drawing/2014/main" id="{2DABB842-BB0A-97CA-B92A-AD88813EA6CA}"/>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F0E27"/>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F0E27">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F0E27">
                <a:alpha val="81961"/>
              </a:srgbClr>
            </a:solidFill>
          </p:spPr>
          <p:txBody>
            <a:bodyPr/>
            <a:lstStyle/>
            <a:p>
              <a:endParaRPr lang="es-ES_tradnl"/>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s-ES_tradnl"/>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BF9F8B9A-E5C9-55AC-D3C4-45046297E971}"/>
              </a:ext>
            </a:extLst>
          </p:cNvPr>
          <p:cNvSpPr txBox="1"/>
          <p:nvPr userDrawn="1"/>
        </p:nvSpPr>
        <p:spPr>
          <a:xfrm>
            <a:off x="2837554" y="5042087"/>
            <a:ext cx="3021558" cy="84555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n-US" sz="2800" dirty="0">
                <a:solidFill>
                  <a:srgbClr val="FFFFFF"/>
                </a:solidFill>
                <a:latin typeface="Franklin Gothic Medium" panose="020B0603020102020204" pitchFamily="34" charset="0"/>
              </a:rPr>
              <a:t>JUAN 8:58</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44" r="17144"/>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F0E27"/>
          </a:solidFill>
        </p:spPr>
        <p:txBody>
          <a:bodyPr/>
          <a:lstStyle/>
          <a:p>
            <a:endParaRPr lang="es-ES_tradnl"/>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SIGA A JESÚS PRIMERO</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083" r="17083"/>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F0E27"/>
          </a:solidFill>
        </p:spPr>
        <p:txBody>
          <a:bodyPr/>
          <a:lstStyle/>
          <a:p>
            <a:endParaRPr lang="es-ES_tradnl"/>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ENGAÑO PROFUNDO</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0369" t="-246" r="13879" b="246"/>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F0E27"/>
          </a:solidFill>
        </p:spPr>
        <p:txBody>
          <a:bodyPr/>
          <a:lstStyle/>
          <a:p>
            <a:endParaRPr lang="es-ES_tradnl"/>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CONFÍE EN «YO SOY»</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5B744F4-F422-083B-E3B8-B26A4C38790A}"/>
              </a:ext>
            </a:extLst>
          </p:cNvPr>
          <p:cNvPicPr>
            <a:picLocks noChangeAspect="1"/>
          </p:cNvPicPr>
          <p:nvPr userDrawn="1"/>
        </p:nvPicPr>
        <p:blipFill>
          <a:blip r:embed="rId2">
            <a:extLst>
              <a:ext uri="{28A0092B-C50C-407E-A947-70E740481C1C}">
                <a14:useLocalDpi xmlns:a14="http://schemas.microsoft.com/office/drawing/2010/main" val="0"/>
              </a:ext>
            </a:extLst>
          </a:blip>
          <a:srcRect l="-91" r="36150"/>
          <a:stretch>
            <a:fillRect/>
          </a:stretch>
        </p:blipFill>
        <p:spPr>
          <a:xfrm>
            <a:off x="9117767" y="6870"/>
            <a:ext cx="9144000" cy="9563099"/>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F0E27"/>
          </a:solidFill>
        </p:spPr>
        <p:txBody>
          <a:bodyPr/>
          <a:lstStyle/>
          <a:p>
            <a:endParaRPr lang="en-US" dirty="0"/>
          </a:p>
        </p:txBody>
      </p:sp>
      <p:sp>
        <p:nvSpPr>
          <p:cNvPr id="2" name="TextBox 5">
            <a:extLst>
              <a:ext uri="{FF2B5EF4-FFF2-40B4-BE49-F238E27FC236}">
                <a16:creationId xmlns:a16="http://schemas.microsoft.com/office/drawing/2014/main" id="{F79B88CE-30D3-F9CC-326C-A4F8E966578C}"/>
              </a:ext>
            </a:extLst>
          </p:cNvPr>
          <p:cNvSpPr txBox="1"/>
          <p:nvPr userDrawn="1"/>
        </p:nvSpPr>
        <p:spPr>
          <a:xfrm>
            <a:off x="1371600" y="1579764"/>
            <a:ext cx="8915399" cy="796949"/>
          </a:xfrm>
          <a:prstGeom prst="rect">
            <a:avLst/>
          </a:prstGeom>
        </p:spPr>
        <p:txBody>
          <a:bodyPr wrap="square" lIns="0" tIns="0" rIns="0" bIns="0" rtlCol="0" anchor="ctr" anchorCtr="0">
            <a:spAutoFit/>
          </a:bodyPr>
          <a:lstStyle/>
          <a:p>
            <a:pPr>
              <a:lnSpc>
                <a:spcPts val="6599"/>
              </a:lnSpc>
            </a:pPr>
            <a:r>
              <a:rPr lang="en-US" sz="5000"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F0E27"/>
          </a:solidFill>
          <a:ln>
            <a:noFill/>
          </a:ln>
        </p:spPr>
        <p:txBody>
          <a:bodyPr/>
          <a:lstStyle/>
          <a:p>
            <a:endParaRPr lang="es-ES_tradnl"/>
          </a:p>
        </p:txBody>
      </p:sp>
      <p:sp>
        <p:nvSpPr>
          <p:cNvPr id="6" name="TextBox 5">
            <a:extLst>
              <a:ext uri="{FF2B5EF4-FFF2-40B4-BE49-F238E27FC236}">
                <a16:creationId xmlns:a16="http://schemas.microsoft.com/office/drawing/2014/main" id="{A943C74D-3A75-8F13-CA38-9A99EABA21DE}"/>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F0E27"/>
          </a:solidFill>
          <a:ln>
            <a:noFill/>
          </a:ln>
        </p:spPr>
        <p:txBody>
          <a:bodyPr/>
          <a:lstStyle/>
          <a:p>
            <a:endParaRPr lang="es-ES_tradnl"/>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F0E27"/>
          </a:solidFill>
          <a:ln>
            <a:noFill/>
          </a:ln>
        </p:spPr>
        <p:txBody>
          <a:bodyPr/>
          <a:lstStyle/>
          <a:p>
            <a:endParaRPr lang="es-ES_tradnl"/>
          </a:p>
        </p:txBody>
      </p:sp>
      <p:sp>
        <p:nvSpPr>
          <p:cNvPr id="6" name="TextBox 5">
            <a:extLst>
              <a:ext uri="{FF2B5EF4-FFF2-40B4-BE49-F238E27FC236}">
                <a16:creationId xmlns:a16="http://schemas.microsoft.com/office/drawing/2014/main" id="{59D49E6D-E70B-DC0A-59F3-4C6998215A2C}"/>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s-ES_tradnl"/>
            </a:p>
          </p:txBody>
        </p:sp>
      </p:grpSp>
      <p:sp>
        <p:nvSpPr>
          <p:cNvPr id="8" name="AutoShape 7">
            <a:extLst>
              <a:ext uri="{FF2B5EF4-FFF2-40B4-BE49-F238E27FC236}">
                <a16:creationId xmlns:a16="http://schemas.microsoft.com/office/drawing/2014/main" id="{3F610FF4-2B60-ABC1-FB94-125F76CF7806}"/>
              </a:ext>
            </a:extLst>
          </p:cNvPr>
          <p:cNvSpPr/>
          <p:nvPr/>
        </p:nvSpPr>
        <p:spPr>
          <a:xfrm>
            <a:off x="9702445" y="4623373"/>
            <a:ext cx="8600872" cy="64008"/>
          </a:xfrm>
          <a:prstGeom prst="rect">
            <a:avLst/>
          </a:prstGeom>
          <a:solidFill>
            <a:srgbClr val="8F0E27"/>
          </a:solidFill>
        </p:spPr>
        <p:txBody>
          <a:bodyPr/>
          <a:lstStyle/>
          <a:p>
            <a:endParaRPr lang="es-ES_tradnl"/>
          </a:p>
        </p:txBody>
      </p:sp>
      <p:sp>
        <p:nvSpPr>
          <p:cNvPr id="2" name="TextBox 1">
            <a:extLst>
              <a:ext uri="{FF2B5EF4-FFF2-40B4-BE49-F238E27FC236}">
                <a16:creationId xmlns:a16="http://schemas.microsoft.com/office/drawing/2014/main" id="{0F34AEBB-536C-39EB-1831-A7422F64DD8C}"/>
              </a:ext>
            </a:extLst>
          </p:cNvPr>
          <p:cNvSpPr txBox="1"/>
          <p:nvPr userDrawn="1"/>
        </p:nvSpPr>
        <p:spPr>
          <a:xfrm>
            <a:off x="9702445" y="2598378"/>
            <a:ext cx="6567460" cy="1634550"/>
          </a:xfrm>
          <a:prstGeom prst="rect">
            <a:avLst/>
          </a:prstGeom>
        </p:spPr>
        <p:txBody>
          <a:bodyPr lIns="0" tIns="0" rIns="0" bIns="0" rtlCol="0" anchor="t">
            <a:spAutoFit/>
          </a:bodyPr>
          <a:lstStyle/>
          <a:p>
            <a:pPr>
              <a:lnSpc>
                <a:spcPts val="3328"/>
              </a:lnSpc>
            </a:pPr>
            <a:r>
              <a:rPr lang="es-ES_tradnl" sz="2600" spc="169" dirty="0">
                <a:solidFill>
                  <a:srgbClr val="FFFFFF"/>
                </a:solidFill>
                <a:latin typeface="Franklin Gothic Medium" panose="020B0603020102020204" pitchFamily="34" charset="0"/>
              </a:rPr>
              <a:t>© 2025 por </a:t>
            </a:r>
            <a:r>
              <a:rPr lang="es-ES_tradnl" sz="2600" spc="169" dirty="0" err="1">
                <a:solidFill>
                  <a:srgbClr val="FFFFFF"/>
                </a:solidFill>
                <a:latin typeface="Franklin Gothic Medium" panose="020B0603020102020204" pitchFamily="34" charset="0"/>
              </a:rPr>
              <a:t>Gospel</a:t>
            </a:r>
            <a:r>
              <a:rPr lang="es-ES_tradnl" sz="2600" spc="169" dirty="0">
                <a:solidFill>
                  <a:srgbClr val="FFFFFF"/>
                </a:solidFill>
                <a:latin typeface="Franklin Gothic Medium" panose="020B0603020102020204" pitchFamily="34" charset="0"/>
              </a:rPr>
              <a:t> Publishing House</a:t>
            </a:r>
          </a:p>
          <a:p>
            <a:pPr>
              <a:lnSpc>
                <a:spcPts val="3328"/>
              </a:lnSpc>
            </a:pPr>
            <a:r>
              <a:rPr lang="es-ES_tradnl" sz="2600" spc="169" dirty="0">
                <a:solidFill>
                  <a:srgbClr val="FFFFFF"/>
                </a:solidFill>
                <a:latin typeface="Franklin Gothic Medium" panose="020B0603020102020204" pitchFamily="34" charset="0"/>
              </a:rPr>
              <a:t>1445 N. </a:t>
            </a:r>
            <a:r>
              <a:rPr lang="es-ES_tradnl" sz="2600" spc="169" dirty="0" err="1">
                <a:solidFill>
                  <a:srgbClr val="FFFFFF"/>
                </a:solidFill>
                <a:latin typeface="Franklin Gothic Medium" panose="020B0603020102020204" pitchFamily="34" charset="0"/>
              </a:rPr>
              <a:t>Boonville</a:t>
            </a:r>
            <a:r>
              <a:rPr lang="es-ES_tradnl" sz="2600" spc="169" dirty="0">
                <a:solidFill>
                  <a:srgbClr val="FFFFFF"/>
                </a:solidFill>
                <a:latin typeface="Franklin Gothic Medium" panose="020B0603020102020204" pitchFamily="34" charset="0"/>
              </a:rPr>
              <a:t> Ave.</a:t>
            </a:r>
            <a:br>
              <a:rPr lang="es-ES_tradnl" sz="2600" spc="169" dirty="0">
                <a:solidFill>
                  <a:srgbClr val="FFFFFF"/>
                </a:solidFill>
                <a:latin typeface="Franklin Gothic Medium" panose="020B0603020102020204" pitchFamily="34" charset="0"/>
              </a:rPr>
            </a:br>
            <a:r>
              <a:rPr lang="es-ES_tradnl" sz="2600" spc="104" dirty="0">
                <a:solidFill>
                  <a:srgbClr val="FFFFFF"/>
                </a:solidFill>
                <a:latin typeface="Franklin Gothic Medium" panose="020B0603020102020204" pitchFamily="34" charset="0"/>
              </a:rPr>
              <a:t>Springfield, MO 65802</a:t>
            </a:r>
          </a:p>
          <a:p>
            <a:pPr>
              <a:lnSpc>
                <a:spcPts val="3328"/>
              </a:lnSpc>
            </a:pPr>
            <a:r>
              <a:rPr lang="es-ES_tradnl" sz="1613" b="0" i="1" spc="104" dirty="0">
                <a:solidFill>
                  <a:srgbClr val="FFFFFF"/>
                </a:solidFill>
                <a:latin typeface="Franklin Gothic Medium" panose="020B0603020102020204" pitchFamily="34" charset="0"/>
              </a:rPr>
              <a:t>Todos los derechos reservados.</a:t>
            </a:r>
          </a:p>
        </p:txBody>
      </p:sp>
      <p:sp>
        <p:nvSpPr>
          <p:cNvPr id="10" name="TextBox 9">
            <a:extLst>
              <a:ext uri="{FF2B5EF4-FFF2-40B4-BE49-F238E27FC236}">
                <a16:creationId xmlns:a16="http://schemas.microsoft.com/office/drawing/2014/main" id="{7E185D61-4844-A388-C806-C5144F36266D}"/>
              </a:ext>
            </a:extLst>
          </p:cNvPr>
          <p:cNvSpPr txBox="1"/>
          <p:nvPr userDrawn="1"/>
        </p:nvSpPr>
        <p:spPr>
          <a:xfrm>
            <a:off x="9702445" y="5048768"/>
            <a:ext cx="6567460" cy="2103140"/>
          </a:xfrm>
          <a:prstGeom prst="rect">
            <a:avLst/>
          </a:prstGeom>
        </p:spPr>
        <p:txBody>
          <a:bodyPr lIns="0" tIns="0" rIns="0" bIns="0" rtlCol="0" anchor="t">
            <a:spAutoFit/>
          </a:bodyPr>
          <a:lstStyle/>
          <a:p>
            <a:pPr>
              <a:lnSpc>
                <a:spcPts val="1919"/>
              </a:lnSpc>
            </a:pPr>
            <a:r>
              <a:rPr lang="es-ES_tradnl" sz="1499" spc="97" noProof="0" dirty="0">
                <a:solidFill>
                  <a:srgbClr val="FFFFFF"/>
                </a:solidFill>
                <a:latin typeface="Corbel" panose="020B0503020204020204" pitchFamily="34" charset="0"/>
              </a:rPr>
              <a:t>Las fotografías son propiedad de </a:t>
            </a:r>
            <a:r>
              <a:rPr lang="en-US" sz="1499" spc="97" dirty="0">
                <a:solidFill>
                  <a:srgbClr val="FFFFFF"/>
                </a:solidFill>
                <a:latin typeface="Corbel" panose="020B0503020204020204" pitchFamily="34" charset="0"/>
              </a:rPr>
              <a:t>GPH y Getty Images.</a:t>
            </a:r>
          </a:p>
          <a:p>
            <a:pPr>
              <a:lnSpc>
                <a:spcPts val="1919"/>
              </a:lnSpc>
            </a:pPr>
            <a:endParaRPr lang="en-US" sz="1499" spc="97" dirty="0">
              <a:solidFill>
                <a:srgbClr val="FFFFFF"/>
              </a:solidFill>
              <a:latin typeface="Corbel" panose="020B0503020204020204" pitchFamily="34" charset="0"/>
            </a:endParaRPr>
          </a:p>
          <a:p>
            <a:r>
              <a:rPr lang="es-ES_tradnl" sz="15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500" noProof="0" dirty="0">
              <a:solidFill>
                <a:schemeClr val="bg1"/>
              </a:solidFill>
              <a:effectLst/>
              <a:latin typeface="Minion Pro"/>
            </a:endParaRPr>
          </a:p>
          <a:p>
            <a:r>
              <a:rPr lang="es-ES_tradnl" sz="1500" noProof="0" dirty="0">
                <a:solidFill>
                  <a:schemeClr val="bg1"/>
                </a:solidFill>
                <a:effectLst/>
                <a:latin typeface="Minion Pro"/>
              </a:rPr>
              <a:t>El texto bíblico indicado con «</a:t>
            </a:r>
            <a:r>
              <a:rPr lang="es-ES_tradnl" sz="1500" cap="small" baseline="0" noProof="0" dirty="0" err="1">
                <a:solidFill>
                  <a:schemeClr val="bg1"/>
                </a:solidFill>
                <a:effectLst/>
                <a:latin typeface="Minion Pro"/>
              </a:rPr>
              <a:t>ntv</a:t>
            </a:r>
            <a:r>
              <a:rPr lang="es-ES_tradnl" sz="1500" noProof="0" dirty="0">
                <a:solidFill>
                  <a:schemeClr val="bg1"/>
                </a:solidFill>
                <a:effectLst/>
                <a:latin typeface="Minion Pro"/>
              </a:rPr>
              <a:t>» ha sido tomado de la Santa Biblia, Nueva Traducción Viviente, copyright © 2010. Usadas con permiso de Tyndale House </a:t>
            </a:r>
            <a:r>
              <a:rPr lang="es-ES_tradnl" sz="1500" noProof="0" dirty="0" err="1">
                <a:solidFill>
                  <a:schemeClr val="bg1"/>
                </a:solidFill>
                <a:effectLst/>
                <a:latin typeface="Minion Pro"/>
              </a:rPr>
              <a:t>Publishers</a:t>
            </a:r>
            <a:r>
              <a:rPr lang="es-ES_tradnl" sz="1500" noProof="0" dirty="0">
                <a:solidFill>
                  <a:schemeClr val="bg1"/>
                </a:solidFill>
                <a:effectLst/>
                <a:latin typeface="Minion Pro"/>
              </a:rPr>
              <a:t>, Carol </a:t>
            </a:r>
            <a:r>
              <a:rPr lang="es-ES_tradnl" sz="1500" noProof="0" dirty="0" err="1">
                <a:solidFill>
                  <a:schemeClr val="bg1"/>
                </a:solidFill>
                <a:effectLst/>
                <a:latin typeface="Minion Pro"/>
              </a:rPr>
              <a:t>Stream</a:t>
            </a:r>
            <a:r>
              <a:rPr lang="es-ES_tradnl" sz="1500" noProof="0" dirty="0">
                <a:solidFill>
                  <a:schemeClr val="bg1"/>
                </a:solidFill>
                <a:effectLst/>
                <a:latin typeface="Minion Pro"/>
              </a:rPr>
              <a:t>, Illinois 60188. 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sp>
        <p:nvSpPr>
          <p:cNvPr id="6" name="AutoShape 7">
            <a:extLst>
              <a:ext uri="{FF2B5EF4-FFF2-40B4-BE49-F238E27FC236}">
                <a16:creationId xmlns:a16="http://schemas.microsoft.com/office/drawing/2014/main" id="{D06665E0-19F6-5725-03AA-2186A831F21F}"/>
              </a:ext>
            </a:extLst>
          </p:cNvPr>
          <p:cNvSpPr/>
          <p:nvPr userDrawn="1"/>
        </p:nvSpPr>
        <p:spPr>
          <a:xfrm>
            <a:off x="9687128" y="5600700"/>
            <a:ext cx="8600872" cy="62928"/>
          </a:xfrm>
          <a:prstGeom prst="rect">
            <a:avLst/>
          </a:prstGeom>
          <a:solidFill>
            <a:srgbClr val="8B3A2E"/>
          </a:solidFill>
          <a:ln>
            <a:noFill/>
          </a:ln>
        </p:spPr>
        <p:txBody>
          <a:bodyPr/>
          <a:lstStyle/>
          <a:p>
            <a:endParaRPr lang="es-ES_tradnl"/>
          </a:p>
        </p:txBody>
      </p:sp>
      <p:pic>
        <p:nvPicPr>
          <p:cNvPr id="7" name="Picture 6">
            <a:extLst>
              <a:ext uri="{FF2B5EF4-FFF2-40B4-BE49-F238E27FC236}">
                <a16:creationId xmlns:a16="http://schemas.microsoft.com/office/drawing/2014/main" id="{B2A0E483-EAEA-E2BF-611B-5D53A6404A5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8100"/>
            <a:ext cx="9144000" cy="10287000"/>
          </a:xfrm>
          <a:prstGeom prst="rect">
            <a:avLst/>
          </a:prstGeom>
        </p:spPr>
      </p:pic>
      <p:sp>
        <p:nvSpPr>
          <p:cNvPr id="8" name="AutoShape 4">
            <a:extLst>
              <a:ext uri="{FF2B5EF4-FFF2-40B4-BE49-F238E27FC236}">
                <a16:creationId xmlns:a16="http://schemas.microsoft.com/office/drawing/2014/main" id="{5BBC0E15-122C-1612-3EC1-7406D62A671D}"/>
              </a:ext>
            </a:extLst>
          </p:cNvPr>
          <p:cNvSpPr/>
          <p:nvPr userDrawn="1"/>
        </p:nvSpPr>
        <p:spPr>
          <a:xfrm>
            <a:off x="8001000" y="1028700"/>
            <a:ext cx="10287000" cy="1899077"/>
          </a:xfrm>
          <a:prstGeom prst="rect">
            <a:avLst/>
          </a:prstGeom>
          <a:solidFill>
            <a:srgbClr val="8B3A2E"/>
          </a:solidFill>
        </p:spPr>
        <p:txBody>
          <a:bodyPr/>
          <a:lstStyle/>
          <a:p>
            <a:endParaRPr lang="en-US" dirty="0"/>
          </a:p>
        </p:txBody>
      </p:sp>
      <p:sp>
        <p:nvSpPr>
          <p:cNvPr id="9" name="TextBox 5">
            <a:extLst>
              <a:ext uri="{FF2B5EF4-FFF2-40B4-BE49-F238E27FC236}">
                <a16:creationId xmlns:a16="http://schemas.microsoft.com/office/drawing/2014/main" id="{476975D2-CB3E-802D-4315-AF99749E33CE}"/>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F0E2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F0E27"/>
          </a:solidFill>
          <a:ln>
            <a:noFill/>
          </a:ln>
        </p:spPr>
        <p:txBody>
          <a:bodyPr/>
          <a:lstStyle/>
          <a:p>
            <a:endParaRPr lang="es-ES_tradnl"/>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F0E27"/>
          </a:solidFill>
        </p:spPr>
        <p:txBody>
          <a:bodyPr/>
          <a:lstStyle/>
          <a:p>
            <a:endParaRPr lang="es-ES_tradnl"/>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F0E27"/>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17 — JESÚS: EL GRAN YO SOY</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922776"/>
            <a:ext cx="89916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cree que se sintió Jesús cuando sus oyentes no le creyeron?</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¿De qué maneras puede un creyente resistir las mentiras del diablo?</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8:48–53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DESHONRANDO AL HIJO DE DIOS</a:t>
            </a:r>
          </a:p>
        </p:txBody>
      </p:sp>
      <p:sp>
        <p:nvSpPr>
          <p:cNvPr id="2" name="TextBox 5">
            <a:extLst>
              <a:ext uri="{FF2B5EF4-FFF2-40B4-BE49-F238E27FC236}">
                <a16:creationId xmlns:a16="http://schemas.microsoft.com/office/drawing/2014/main" id="{D80FF0E1-56C7-741A-22D2-69D32CFB23FA}"/>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8:41–47</a:t>
            </a:r>
          </a:p>
        </p:txBody>
      </p:sp>
      <p:sp>
        <p:nvSpPr>
          <p:cNvPr id="3" name="TextBox 6">
            <a:extLst>
              <a:ext uri="{FF2B5EF4-FFF2-40B4-BE49-F238E27FC236}">
                <a16:creationId xmlns:a16="http://schemas.microsoft.com/office/drawing/2014/main" id="{60F83129-862B-18DD-2B18-74F5AA8A8DE3}"/>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HIJOS DEL DIABLO</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543300"/>
            <a:ext cx="8915400" cy="443198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¿Cuáles son algunas maneras de decidir si un argumento requiere encontrar un punto medio o plantear una afirmación firme e inamovible? Si usted estuviera en este conflicto de Juan 8, ¿cree que podría usar una estrategia diferente a la que usó Jesús?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¿Por qué no es una opción válida concluir que Jesús era simplemente un buen maestro?</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err="1">
                <a:solidFill>
                  <a:srgbClr val="FFFFFF"/>
                </a:solidFill>
                <a:latin typeface="Franklin Gothic Medium" panose="020B0603020102020204" pitchFamily="34" charset="0"/>
              </a:rPr>
              <a:t>Éxodo</a:t>
            </a:r>
            <a:r>
              <a:rPr lang="en-US" sz="3200" spc="169" dirty="0">
                <a:solidFill>
                  <a:srgbClr val="FFFFFF"/>
                </a:solidFill>
                <a:latin typeface="Franklin Gothic Medium" panose="020B0603020102020204" pitchFamily="34" charset="0"/>
              </a:rPr>
              <a:t> 3:13,14</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CONOCER A JESÚS</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771900"/>
            <a:ext cx="8689848"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¿Hay algún nombre de Dios que sea particularmente significativo para usted?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¿Qué lo atrae de ese nombre?</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Como indica la nota al pie de página de la Nueva Traducción Viviente, «Yo soy» también puede significar «Yo seré». ¿Por qué cree que eso es significativo?</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8:54–59</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CONOCER AL HIJO DE DIOS</a:t>
            </a:r>
          </a:p>
        </p:txBody>
      </p:sp>
      <p:sp>
        <p:nvSpPr>
          <p:cNvPr id="2" name="TextBox 5">
            <a:extLst>
              <a:ext uri="{FF2B5EF4-FFF2-40B4-BE49-F238E27FC236}">
                <a16:creationId xmlns:a16="http://schemas.microsoft.com/office/drawing/2014/main" id="{DD7AC01A-8EE0-9525-1942-66B83B82B109}"/>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err="1">
                <a:solidFill>
                  <a:srgbClr val="FFFFFF"/>
                </a:solidFill>
                <a:latin typeface="Franklin Gothic Medium" panose="020B0603020102020204" pitchFamily="34" charset="0"/>
              </a:rPr>
              <a:t>Éxodo</a:t>
            </a:r>
            <a:r>
              <a:rPr lang="en-US" sz="3200" spc="169" dirty="0">
                <a:solidFill>
                  <a:srgbClr val="FFFFFF"/>
                </a:solidFill>
                <a:latin typeface="Franklin Gothic Medium" panose="020B0603020102020204" pitchFamily="34" charset="0"/>
              </a:rPr>
              <a:t> 3:13–14</a:t>
            </a:r>
          </a:p>
        </p:txBody>
      </p:sp>
      <p:sp>
        <p:nvSpPr>
          <p:cNvPr id="3" name="TextBox 6">
            <a:extLst>
              <a:ext uri="{FF2B5EF4-FFF2-40B4-BE49-F238E27FC236}">
                <a16:creationId xmlns:a16="http://schemas.microsoft.com/office/drawing/2014/main" id="{7A3540BB-8042-62E4-C378-246E724C29E9}"/>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CONOCER A JESÚS</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848100"/>
            <a:ext cx="90678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En esta confrontación en Juan 8, la multitud insistió en referirse a Abraham. ¿De qué manera la declaración de Jesús coloca a Abraham en la perspectiva adecuada?</a:t>
            </a:r>
          </a:p>
        </p:txBody>
      </p:sp>
    </p:spTree>
    <p:extLst>
      <p:ext uri="{BB962C8B-B14F-4D97-AF65-F5344CB8AC3E}">
        <p14:creationId xmlns:p14="http://schemas.microsoft.com/office/powerpoint/2010/main" val="58486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D2E9A-5E13-DEA9-B838-AA03C9BDC88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F58A460-B704-BC17-3FD7-A2BAB030D1BB}"/>
              </a:ext>
            </a:extLst>
          </p:cNvPr>
          <p:cNvSpPr txBox="1"/>
          <p:nvPr/>
        </p:nvSpPr>
        <p:spPr>
          <a:xfrm>
            <a:off x="990600" y="3771900"/>
            <a:ext cx="90678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rPr>
              <a:t>¿Cómo podemos confrontar con valentía al mal como lo hizo Jesús, recordando que «no tenemos lucha contra sangre y carne, sino contra principados, contra potestades, contra los gobernadores de las tinieblas de este siglo, contra huestes espirituales de maldad en las regiones celestes» (Efesios 6:12)?</a:t>
            </a:r>
          </a:p>
        </p:txBody>
      </p:sp>
    </p:spTree>
    <p:extLst>
      <p:ext uri="{BB962C8B-B14F-4D97-AF65-F5344CB8AC3E}">
        <p14:creationId xmlns:p14="http://schemas.microsoft.com/office/powerpoint/2010/main" val="29200282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990600" y="3308032"/>
            <a:ext cx="7924800" cy="5416868"/>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Cada vez que lea la Biblia esta semana, pida a Dios que le muestre la verdad y lo libere.</a:t>
            </a:r>
          </a:p>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Cada día de esta semana, adore a Dios usando un nombre bíblico diferente para Él: YHWH-</a:t>
            </a:r>
            <a:r>
              <a:rPr lang="es-ES_tradnl" sz="3200" noProof="0" dirty="0" err="1">
                <a:solidFill>
                  <a:schemeClr val="bg1"/>
                </a:solidFill>
                <a:latin typeface="Corbel" panose="020B0503020204020204" pitchFamily="34" charset="0"/>
              </a:rPr>
              <a:t>Rohi</a:t>
            </a:r>
            <a:r>
              <a:rPr lang="es-ES_tradnl" sz="3200" noProof="0" dirty="0">
                <a:solidFill>
                  <a:schemeClr val="bg1"/>
                </a:solidFill>
                <a:latin typeface="Corbel" panose="020B0503020204020204" pitchFamily="34" charset="0"/>
              </a:rPr>
              <a:t> («El Señor es mi pastor»); </a:t>
            </a:r>
            <a:br>
              <a:rPr lang="es-ES_tradnl" sz="3200" noProof="0" dirty="0">
                <a:solidFill>
                  <a:schemeClr val="bg1"/>
                </a:solidFill>
                <a:latin typeface="Corbel" panose="020B0503020204020204" pitchFamily="34" charset="0"/>
              </a:rPr>
            </a:br>
            <a:r>
              <a:rPr lang="es-ES_tradnl" sz="3200" noProof="0" dirty="0">
                <a:solidFill>
                  <a:schemeClr val="bg1"/>
                </a:solidFill>
                <a:latin typeface="Corbel" panose="020B0503020204020204" pitchFamily="34" charset="0"/>
              </a:rPr>
              <a:t>YHWH-</a:t>
            </a:r>
            <a:r>
              <a:rPr lang="es-ES_tradnl" sz="3200" noProof="0" dirty="0" err="1">
                <a:solidFill>
                  <a:schemeClr val="bg1"/>
                </a:solidFill>
                <a:latin typeface="Corbel" panose="020B0503020204020204" pitchFamily="34" charset="0"/>
              </a:rPr>
              <a:t>Jireh</a:t>
            </a:r>
            <a:r>
              <a:rPr lang="es-ES_tradnl" sz="3200" noProof="0" dirty="0">
                <a:solidFill>
                  <a:schemeClr val="bg1"/>
                </a:solidFill>
                <a:latin typeface="Corbel" panose="020B0503020204020204" pitchFamily="34" charset="0"/>
              </a:rPr>
              <a:t> («El Señor proveedor»); </a:t>
            </a:r>
            <a:br>
              <a:rPr lang="es-ES_tradnl" sz="3200" noProof="0" dirty="0">
                <a:solidFill>
                  <a:schemeClr val="bg1"/>
                </a:solidFill>
                <a:latin typeface="Corbel" panose="020B0503020204020204" pitchFamily="34" charset="0"/>
              </a:rPr>
            </a:br>
            <a:r>
              <a:rPr lang="es-ES_tradnl" sz="3200" noProof="0" dirty="0">
                <a:solidFill>
                  <a:schemeClr val="bg1"/>
                </a:solidFill>
                <a:latin typeface="Corbel" panose="020B0503020204020204" pitchFamily="34" charset="0"/>
              </a:rPr>
              <a:t>YHWH-</a:t>
            </a:r>
            <a:r>
              <a:rPr lang="es-ES_tradnl" sz="3200" noProof="0" dirty="0" err="1">
                <a:solidFill>
                  <a:schemeClr val="bg1"/>
                </a:solidFill>
                <a:latin typeface="Corbel" panose="020B0503020204020204" pitchFamily="34" charset="0"/>
              </a:rPr>
              <a:t>Rapha</a:t>
            </a:r>
            <a:r>
              <a:rPr lang="es-ES_tradnl" sz="3200" noProof="0" dirty="0">
                <a:solidFill>
                  <a:schemeClr val="bg1"/>
                </a:solidFill>
                <a:latin typeface="Corbel" panose="020B0503020204020204" pitchFamily="34" charset="0"/>
              </a:rPr>
              <a:t> («El Señor es mi sanador»); YHWH-</a:t>
            </a:r>
            <a:r>
              <a:rPr lang="es-ES_tradnl" sz="3200" noProof="0" dirty="0" err="1">
                <a:solidFill>
                  <a:schemeClr val="bg1"/>
                </a:solidFill>
                <a:latin typeface="Corbel" panose="020B0503020204020204" pitchFamily="34" charset="0"/>
              </a:rPr>
              <a:t>Nissi</a:t>
            </a:r>
            <a:r>
              <a:rPr lang="es-ES_tradnl" sz="3200" noProof="0" dirty="0">
                <a:solidFill>
                  <a:schemeClr val="bg1"/>
                </a:solidFill>
                <a:latin typeface="Corbel" panose="020B0503020204020204" pitchFamily="34" charset="0"/>
              </a:rPr>
              <a:t> («El Señor es nuestra bandera»); YHWH-</a:t>
            </a:r>
            <a:r>
              <a:rPr lang="es-ES_tradnl" sz="3200" noProof="0" dirty="0" err="1">
                <a:solidFill>
                  <a:schemeClr val="bg1"/>
                </a:solidFill>
                <a:latin typeface="Corbel" panose="020B0503020204020204" pitchFamily="34" charset="0"/>
              </a:rPr>
              <a:t>Shammah</a:t>
            </a:r>
            <a:r>
              <a:rPr lang="es-ES_tradnl" sz="3200" noProof="0" dirty="0">
                <a:solidFill>
                  <a:schemeClr val="bg1"/>
                </a:solidFill>
                <a:latin typeface="Corbel" panose="020B0503020204020204" pitchFamily="34" charset="0"/>
              </a:rPr>
              <a:t> («El Señor está aquí»); YHWH-Shalom («El Señor es paz»); y </a:t>
            </a:r>
            <a:br>
              <a:rPr lang="es-ES_tradnl" sz="3200" noProof="0" dirty="0">
                <a:solidFill>
                  <a:schemeClr val="bg1"/>
                </a:solidFill>
                <a:latin typeface="Corbel" panose="020B0503020204020204" pitchFamily="34" charset="0"/>
              </a:rPr>
            </a:br>
            <a:r>
              <a:rPr lang="es-ES_tradnl" sz="3200" noProof="0" dirty="0">
                <a:solidFill>
                  <a:schemeClr val="bg1"/>
                </a:solidFill>
                <a:latin typeface="Corbel" panose="020B0503020204020204" pitchFamily="34" charset="0"/>
              </a:rPr>
              <a:t>YHWH-</a:t>
            </a:r>
            <a:r>
              <a:rPr lang="es-ES_tradnl" sz="3200" noProof="0" dirty="0" err="1">
                <a:solidFill>
                  <a:schemeClr val="bg1"/>
                </a:solidFill>
                <a:latin typeface="Corbel" panose="020B0503020204020204" pitchFamily="34" charset="0"/>
              </a:rPr>
              <a:t>Tsidkenu</a:t>
            </a:r>
            <a:r>
              <a:rPr lang="es-ES_tradnl" sz="3200" noProof="0" dirty="0">
                <a:solidFill>
                  <a:schemeClr val="bg1"/>
                </a:solidFill>
                <a:latin typeface="Corbel" panose="020B0503020204020204" pitchFamily="34" charset="0"/>
              </a:rPr>
              <a:t> («El Señor nuestra justicia»).</a:t>
            </a:r>
          </a:p>
        </p:txBody>
      </p:sp>
    </p:spTree>
    <p:extLst>
      <p:ext uri="{BB962C8B-B14F-4D97-AF65-F5344CB8AC3E}">
        <p14:creationId xmlns:p14="http://schemas.microsoft.com/office/powerpoint/2010/main" val="4159353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1" y="5905500"/>
            <a:ext cx="7311420"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Como el Buen Pastor, Jesús nos guía y nos sustenta.</a:t>
            </a:r>
          </a:p>
        </p:txBody>
      </p:sp>
      <p:sp>
        <p:nvSpPr>
          <p:cNvPr id="3" name="TextBox 2">
            <a:extLst>
              <a:ext uri="{FF2B5EF4-FFF2-40B4-BE49-F238E27FC236}">
                <a16:creationId xmlns:a16="http://schemas.microsoft.com/office/drawing/2014/main" id="{0F76A27E-B194-9A4C-902F-1B6661D4C273}"/>
              </a:ext>
            </a:extLst>
          </p:cNvPr>
          <p:cNvSpPr txBox="1"/>
          <p:nvPr/>
        </p:nvSpPr>
        <p:spPr>
          <a:xfrm>
            <a:off x="9681180" y="3848100"/>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18</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JESÚS: EL BUEN PASTOR</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8D3AF386-CF7C-B702-59EE-B84EA5564DA0}"/>
              </a:ext>
            </a:extLst>
          </p:cNvPr>
          <p:cNvSpPr txBox="1"/>
          <p:nvPr/>
        </p:nvSpPr>
        <p:spPr>
          <a:xfrm>
            <a:off x="9702443" y="5981700"/>
            <a:ext cx="7442557"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Todo lo que Jesús afirmó sobre sí mismo es verdad.</a:t>
            </a:r>
          </a:p>
        </p:txBody>
      </p:sp>
      <p:sp>
        <p:nvSpPr>
          <p:cNvPr id="5" name="TextBox 4">
            <a:extLst>
              <a:ext uri="{FF2B5EF4-FFF2-40B4-BE49-F238E27FC236}">
                <a16:creationId xmlns:a16="http://schemas.microsoft.com/office/drawing/2014/main" id="{C4AE2DC0-9447-D816-8B27-E5BE999F7C5D}"/>
              </a:ext>
            </a:extLst>
          </p:cNvPr>
          <p:cNvSpPr txBox="1"/>
          <p:nvPr/>
        </p:nvSpPr>
        <p:spPr>
          <a:xfrm>
            <a:off x="9702442" y="3771900"/>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a:t>
            </a:r>
            <a:r>
              <a:rPr lang="en-US" sz="6000" dirty="0">
                <a:solidFill>
                  <a:schemeClr val="bg1">
                    <a:lumMod val="95000"/>
                  </a:schemeClr>
                </a:solidFill>
                <a:latin typeface="Franklin Gothic Medium" panose="020B0603020102020204" pitchFamily="34" charset="0"/>
              </a:rPr>
              <a:t>17</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JESÚS: EL GRAN YO SOY</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10941D-A614-3322-F717-BF8055646418}"/>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AÑADIR ENCABEZADO</a:t>
            </a:r>
            <a:endParaRPr lang="en-US" sz="5500" dirty="0">
              <a:solidFill>
                <a:schemeClr val="bg1">
                  <a:lumMod val="95000"/>
                </a:schemeClr>
              </a:solidFill>
            </a:endParaRPr>
          </a:p>
        </p:txBody>
      </p:sp>
      <p:sp>
        <p:nvSpPr>
          <p:cNvPr id="5" name="TextBox 4">
            <a:extLst>
              <a:ext uri="{FF2B5EF4-FFF2-40B4-BE49-F238E27FC236}">
                <a16:creationId xmlns:a16="http://schemas.microsoft.com/office/drawing/2014/main" id="{D158DA6C-B14E-FF00-20DE-74DAAB6A2D31}"/>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s-ES_tradnl" sz="3600" dirty="0">
                <a:solidFill>
                  <a:schemeClr val="bg1">
                    <a:lumMod val="95000"/>
                  </a:schemeClr>
                </a:solidFill>
                <a:latin typeface="Corbel" panose="020B0503020204020204" pitchFamily="34" charset="0"/>
                <a:ea typeface="Palatino" pitchFamily="2" charset="77"/>
                <a:cs typeface="Calibri" panose="020F0502020204030204" pitchFamily="34" charset="0"/>
              </a:rPr>
              <a:t>Añadir texto</a:t>
            </a:r>
          </a:p>
          <a:p>
            <a:pPr marL="834390" indent="-560070">
              <a:spcAft>
                <a:spcPts val="1800"/>
              </a:spcAft>
              <a:buFont typeface="Arial" panose="020B0604020202020204" pitchFamily="34" charset="0"/>
              <a:buChar char="•"/>
            </a:pPr>
            <a:r>
              <a:rPr lang="es-ES_tradnl" sz="3600" dirty="0">
                <a:solidFill>
                  <a:schemeClr val="bg1">
                    <a:lumMod val="95000"/>
                  </a:schemeClr>
                </a:solidFill>
                <a:latin typeface="Corbel" panose="020B0503020204020204" pitchFamily="34" charset="0"/>
                <a:ea typeface="Palatino" pitchFamily="2" charset="77"/>
                <a:cs typeface="Calibri" panose="020F0502020204030204" pitchFamily="34" charset="0"/>
              </a:rPr>
              <a:t>Añadir texto</a:t>
            </a:r>
          </a:p>
          <a:p>
            <a:pPr marL="834390" indent="-560070">
              <a:spcAft>
                <a:spcPts val="1800"/>
              </a:spcAft>
              <a:buFont typeface="Arial" panose="020B0604020202020204" pitchFamily="34" charset="0"/>
              <a:buChar char="•"/>
            </a:pPr>
            <a:r>
              <a:rPr lang="es-ES_tradnl" sz="3600" dirty="0">
                <a:solidFill>
                  <a:schemeClr val="bg1">
                    <a:lumMod val="95000"/>
                  </a:schemeClr>
                </a:solidFill>
                <a:latin typeface="Corbel" panose="020B0503020204020204" pitchFamily="34" charset="0"/>
                <a:ea typeface="Palatino" pitchFamily="2" charset="77"/>
                <a:cs typeface="Calibri" panose="020F0502020204030204" pitchFamily="34" charset="0"/>
              </a:rPr>
              <a:t>Añadir texto</a:t>
            </a:r>
          </a:p>
        </p:txBody>
      </p:sp>
    </p:spTree>
    <p:extLst>
      <p:ext uri="{BB962C8B-B14F-4D97-AF65-F5344CB8AC3E}">
        <p14:creationId xmlns:p14="http://schemas.microsoft.com/office/powerpoint/2010/main" val="3845954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61ACF95B-B5EC-1648-63BE-099DAAB634B4}"/>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AÑADIR ENCABEZADO</a:t>
            </a:r>
            <a:endParaRPr lang="en-US" sz="5499" b="0" i="0" spc="300" dirty="0">
              <a:solidFill>
                <a:srgbClr val="FFFFFF"/>
              </a:solidFill>
              <a:latin typeface="Franklin Gothic Medium" panose="020B0603020102020204" pitchFamily="34" charset="0"/>
            </a:endParaRPr>
          </a:p>
        </p:txBody>
      </p:sp>
      <p:sp>
        <p:nvSpPr>
          <p:cNvPr id="5" name="TextBox 3">
            <a:extLst>
              <a:ext uri="{FF2B5EF4-FFF2-40B4-BE49-F238E27FC236}">
                <a16:creationId xmlns:a16="http://schemas.microsoft.com/office/drawing/2014/main" id="{2E4EDA00-590D-31B8-FF97-0C41B884DD0A}"/>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err="1">
                <a:solidFill>
                  <a:schemeClr val="bg1">
                    <a:lumMod val="95000"/>
                  </a:schemeClr>
                </a:solidFill>
                <a:latin typeface="Corbel" panose="020B0503020204020204" pitchFamily="34" charset="0"/>
                <a:ea typeface="Palatino" pitchFamily="2" charset="77"/>
                <a:cs typeface="Calibri" panose="020F0502020204030204" pitchFamily="34" charset="0"/>
              </a:rPr>
              <a:t>Añadir</a:t>
            </a: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 </a:t>
            </a:r>
            <a:r>
              <a:rPr lang="en-US" sz="3600" dirty="0" err="1">
                <a:solidFill>
                  <a:schemeClr val="bg1">
                    <a:lumMod val="95000"/>
                  </a:schemeClr>
                </a:solidFill>
                <a:latin typeface="Corbel" panose="020B0503020204020204" pitchFamily="34" charset="0"/>
                <a:ea typeface="Palatino" pitchFamily="2" charset="77"/>
                <a:cs typeface="Calibri" panose="020F0502020204030204" pitchFamily="34" charset="0"/>
              </a:rPr>
              <a:t>texto</a:t>
            </a:r>
            <a:endParaRPr lang="en-US" sz="3600" dirty="0">
              <a:solidFill>
                <a:schemeClr val="bg1"/>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2392733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324600" y="3564579"/>
            <a:ext cx="8381999" cy="2539157"/>
          </a:xfrm>
          <a:prstGeom prst="rect">
            <a:avLst/>
          </a:prstGeom>
        </p:spPr>
        <p:txBody>
          <a:bodyPr wrap="square" lIns="0" tIns="0" rIns="0" bIns="0" rtlCol="0" anchor="ctr">
            <a:spAutoFit/>
          </a:bodyPr>
          <a:lstStyle/>
          <a:p>
            <a:r>
              <a:rPr lang="es-ES_tradnl" sz="5500" noProof="0" dirty="0">
                <a:solidFill>
                  <a:schemeClr val="bg1"/>
                </a:solidFill>
                <a:latin typeface="Corbel" panose="020B0503020204020204" pitchFamily="34" charset="0"/>
              </a:rPr>
              <a:t>Jesús les dijo: De cierto, de cierto os digo: Antes que Abraham fuese, yo soy.</a:t>
            </a:r>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VERDAD OS HARÁ LIBRES»</a:t>
            </a:r>
          </a:p>
          <a:p>
            <a:pPr>
              <a:lnSpc>
                <a:spcPts val="3840"/>
              </a:lnSpc>
            </a:pPr>
            <a:r>
              <a:rPr lang="en-US" sz="3200" spc="160" dirty="0">
                <a:solidFill>
                  <a:srgbClr val="FFFFFF"/>
                </a:solidFill>
                <a:latin typeface="Franklin Gothic Medium" panose="020B0603020102020204" pitchFamily="34" charset="0"/>
              </a:rPr>
              <a:t>Juan 8:31–36</a:t>
            </a: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839200" cy="166199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¿Qué tan importante es reconocer la necesidad de ser liberado de la esclavitud del pecado antes de experimentar la redención?</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E5D997-8EE0-CC5A-F025-2EA61024B34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04F49A9-51FA-2A11-74EC-F29FC91CEAF6}"/>
              </a:ext>
            </a:extLst>
          </p:cNvPr>
          <p:cNvSpPr txBox="1"/>
          <p:nvPr/>
        </p:nvSpPr>
        <p:spPr>
          <a:xfrm>
            <a:off x="990600" y="3922776"/>
            <a:ext cx="88392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Es posible que algunas personas de la multitud hubieran depositado su fe en su herencia y sus rituales religiosos. ¿En qué otras cosas podríamos depositar nuestra fe además del poder redentor y liberador de Jesús?</a:t>
            </a:r>
          </a:p>
        </p:txBody>
      </p:sp>
      <p:sp>
        <p:nvSpPr>
          <p:cNvPr id="2" name="TextBox 1">
            <a:extLst>
              <a:ext uri="{FF2B5EF4-FFF2-40B4-BE49-F238E27FC236}">
                <a16:creationId xmlns:a16="http://schemas.microsoft.com/office/drawing/2014/main" id="{B91705E5-F76E-C03F-C4BB-FA5EB59BECA5}"/>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3784017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8:37–40</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¿HIJOS DE ABRAHAM?</a:t>
            </a:r>
          </a:p>
        </p:txBody>
      </p:sp>
      <p:sp>
        <p:nvSpPr>
          <p:cNvPr id="2" name="TextBox 6">
            <a:extLst>
              <a:ext uri="{FF2B5EF4-FFF2-40B4-BE49-F238E27FC236}">
                <a16:creationId xmlns:a16="http://schemas.microsoft.com/office/drawing/2014/main" id="{8756106A-83FA-4A7F-E8CD-428F5AEFC3C0}"/>
              </a:ext>
            </a:extLst>
          </p:cNvPr>
          <p:cNvSpPr txBox="1"/>
          <p:nvPr/>
        </p:nvSpPr>
        <p:spPr>
          <a:xfrm>
            <a:off x="9451299"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VERDAD OS HARÁ LIBRES»</a:t>
            </a:r>
          </a:p>
          <a:p>
            <a:pPr>
              <a:lnSpc>
                <a:spcPts val="3840"/>
              </a:lnSpc>
            </a:pPr>
            <a:r>
              <a:rPr lang="en-US" sz="3200" spc="160" dirty="0">
                <a:solidFill>
                  <a:srgbClr val="FFFFFF"/>
                </a:solidFill>
                <a:latin typeface="Franklin Gothic Medium" panose="020B0603020102020204" pitchFamily="34" charset="0"/>
              </a:rPr>
              <a:t>Juan 8:31–36</a:t>
            </a: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14400" y="3924300"/>
            <a:ext cx="90678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rPr>
              <a:t>¿Cree que la crítica de Jesús a estas personas fue demasiado dura? Explique su respuesta.</a:t>
            </a:r>
          </a:p>
          <a:p>
            <a:pPr marL="285750" indent="-285750">
              <a:buFont typeface="Arial" panose="020B0604020202020204" pitchFamily="34" charset="0"/>
              <a:buChar char="•"/>
            </a:pPr>
            <a:r>
              <a:rPr lang="es-ES_tradnl" sz="3600" noProof="0" dirty="0">
                <a:solidFill>
                  <a:schemeClr val="bg1"/>
                </a:solidFill>
              </a:rPr>
              <a:t>¿Cómo ha visto que la obediencia a Dios conduce a la verdad y la libertad?</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Juan 8:41–47</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HIJOS DEL DIABLO</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2122</TotalTime>
  <Words>2159</Words>
  <Application>Microsoft Macintosh PowerPoint</Application>
  <PresentationFormat>Custom</PresentationFormat>
  <Paragraphs>118</Paragraphs>
  <Slides>23</Slides>
  <Notes>23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23</vt:i4>
      </vt:variant>
    </vt:vector>
  </HeadingPairs>
  <TitlesOfParts>
    <vt:vector size="32" baseType="lpstr">
      <vt:lpstr>Arial</vt:lpstr>
      <vt:lpstr>Calibri</vt:lpstr>
      <vt:lpstr>Corbel</vt:lpstr>
      <vt:lpstr>Franklin Gothic Book</vt:lpstr>
      <vt:lpstr>Franklin Gothic Medium</vt:lpstr>
      <vt:lpstr>Helvetica</vt:lpstr>
      <vt:lpstr>Minion Pro</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Arancibia, Janet</cp:lastModifiedBy>
  <cp:revision>7</cp:revision>
  <dcterms:created xsi:type="dcterms:W3CDTF">2023-08-11T18:12:45Z</dcterms:created>
  <dcterms:modified xsi:type="dcterms:W3CDTF">2025-10-06T17:45:06Z</dcterms:modified>
  <dc:identifier>DAEvRMTdTXk</dc:identifier>
</cp:coreProperties>
</file>